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media1.mov" ContentType="audio/unknown"/>
  <Override PartName="/ppt/media/media1.m4a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5" name="Shape 1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/>
          <p:nvPr>
            <p:ph type="pic" sz="half" idx="13"/>
          </p:nvPr>
        </p:nvSpPr>
        <p:spPr>
          <a:xfrm>
            <a:off x="7124700" y="1612900"/>
            <a:ext cx="4216400" cy="632874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8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89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half" idx="13"/>
          </p:nvPr>
        </p:nvSpPr>
        <p:spPr>
          <a:xfrm>
            <a:off x="7124700" y="1612900"/>
            <a:ext cx="4216400" cy="6328742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8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/>
          <p:nvPr>
            <p:ph type="pic" sz="quarter" idx="13"/>
          </p:nvPr>
        </p:nvSpPr>
        <p:spPr>
          <a:xfrm>
            <a:off x="7175500" y="2540000"/>
            <a:ext cx="4102100" cy="615718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28480" y="6610773"/>
            <a:ext cx="2587414" cy="215392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itle Text"/>
          <p:cNvSpPr txBox="1"/>
          <p:nvPr>
            <p:ph type="title"/>
          </p:nvPr>
        </p:nvSpPr>
        <p:spPr>
          <a:xfrm>
            <a:off x="975359" y="541866"/>
            <a:ext cx="11054082" cy="2275841"/>
          </a:xfrm>
          <a:prstGeom prst="rect">
            <a:avLst/>
          </a:prstGeom>
        </p:spPr>
        <p:txBody>
          <a:bodyPr lIns="72248" tIns="72248" rIns="72248" bIns="72248"/>
          <a:lstStyle>
            <a:lvl1pPr marL="40639" marR="40639" defTabSz="914400">
              <a:defRPr b="1" sz="50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7" name="Body Level One…"/>
          <p:cNvSpPr txBox="1"/>
          <p:nvPr>
            <p:ph type="body" idx="1"/>
          </p:nvPr>
        </p:nvSpPr>
        <p:spPr>
          <a:xfrm>
            <a:off x="975359" y="2817706"/>
            <a:ext cx="11054082" cy="6935895"/>
          </a:xfrm>
          <a:prstGeom prst="rect">
            <a:avLst/>
          </a:prstGeom>
        </p:spPr>
        <p:txBody>
          <a:bodyPr lIns="72248" tIns="72248" rIns="72248" bIns="72248" anchor="t"/>
          <a:lstStyle>
            <a:lvl1pPr marL="878839" marR="40639" indent="-838200" defTabSz="914400">
              <a:spcBef>
                <a:spcPts val="700"/>
              </a:spcBef>
              <a:buClr>
                <a:srgbClr val="000000"/>
              </a:buClr>
              <a:buSzPct val="100000"/>
              <a:buFont typeface="Georgia"/>
              <a:buAutoNum type="arabicPeriod" startAt="1"/>
              <a:defRPr b="1" sz="44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1221739" marR="40639" indent="-723899" defTabSz="914400">
              <a:spcBef>
                <a:spcPts val="600"/>
              </a:spcBef>
              <a:buClr>
                <a:srgbClr val="000000"/>
              </a:buClr>
              <a:buSzPct val="100000"/>
              <a:buFont typeface="Times"/>
              <a:defRPr b="1" sz="38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602739" marR="40639" indent="-647700" defTabSz="914400">
              <a:spcBef>
                <a:spcPts val="500"/>
              </a:spcBef>
              <a:buClr>
                <a:srgbClr val="000000"/>
              </a:buClr>
              <a:buSzPct val="100000"/>
              <a:buChar char=""/>
              <a:defRPr b="1" sz="34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945639" marR="40639" indent="-533400" defTabSz="914400">
              <a:spcBef>
                <a:spcPts val="400"/>
              </a:spcBef>
              <a:buClr>
                <a:srgbClr val="000000"/>
              </a:buClr>
              <a:buSzPct val="100000"/>
              <a:buFont typeface="Georgia"/>
              <a:buChar char="ü"/>
              <a:defRPr b="1" sz="28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2402839" marR="40639" indent="-533400" defTabSz="914400">
              <a:spcBef>
                <a:spcPts val="400"/>
              </a:spcBef>
              <a:buClr>
                <a:srgbClr val="000000"/>
              </a:buClr>
              <a:buSzPct val="100000"/>
              <a:buFont typeface="Georgia"/>
              <a:buChar char="ü"/>
              <a:defRPr b="1" sz="28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xfrm>
            <a:off x="10460052" y="8886613"/>
            <a:ext cx="429443" cy="411199"/>
          </a:xfrm>
          <a:prstGeom prst="rect">
            <a:avLst/>
          </a:prstGeom>
        </p:spPr>
        <p:txBody>
          <a:bodyPr lIns="72248" tIns="72248" rIns="72248" bIns="72248"/>
          <a:lstStyle>
            <a:lvl1pPr defTabSz="457200">
              <a:defRPr b="1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sz="half" idx="13"/>
          </p:nvPr>
        </p:nvSpPr>
        <p:spPr>
          <a:xfrm>
            <a:off x="2438400" y="1638300"/>
            <a:ext cx="8128000" cy="504220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sz="half" idx="13"/>
          </p:nvPr>
        </p:nvSpPr>
        <p:spPr>
          <a:xfrm>
            <a:off x="2438400" y="1638300"/>
            <a:ext cx="8128000" cy="5042206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9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audio" Target="../media/media1.mov"/><Relationship Id="rId4" Type="http://schemas.microsoft.com/office/2007/relationships/media" Target="../media/media1.mov"/><Relationship Id="rId5" Type="http://schemas.openxmlformats.org/officeDocument/2006/relationships/image" Target="../media/image1.tif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"/><Relationship Id="rId3" Type="http://schemas.openxmlformats.org/officeDocument/2006/relationships/image" Target="../media/image15.png"/><Relationship Id="rId4" Type="http://schemas.openxmlformats.org/officeDocument/2006/relationships/audio" Target="../media/media1.m4a"/><Relationship Id="rId5" Type="http://schemas.microsoft.com/office/2007/relationships/media" Target="../media/media1.m4a"/><Relationship Id="rId6" Type="http://schemas.openxmlformats.org/officeDocument/2006/relationships/image" Target="../media/image1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Intro to Transformational Theory"/>
          <p:cNvSpPr txBox="1"/>
          <p:nvPr>
            <p:ph type="ctrTitle"/>
          </p:nvPr>
        </p:nvSpPr>
        <p:spPr>
          <a:xfrm>
            <a:off x="1270000" y="1638300"/>
            <a:ext cx="10464800" cy="4597400"/>
          </a:xfrm>
          <a:prstGeom prst="rect">
            <a:avLst/>
          </a:prstGeom>
        </p:spPr>
        <p:txBody>
          <a:bodyPr/>
          <a:lstStyle/>
          <a:p>
            <a:pPr/>
            <a:r>
              <a:t>Intro to Transformational Theory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Rings F1.1.png" descr="Rings F1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6600" y="660400"/>
            <a:ext cx="8988301" cy="33274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 and IVLS"/>
          <p:cNvSpPr txBox="1"/>
          <p:nvPr>
            <p:ph type="title"/>
          </p:nvPr>
        </p:nvSpPr>
        <p:spPr>
          <a:xfrm>
            <a:off x="1270000" y="0"/>
            <a:ext cx="10464800" cy="11811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S and IVLS</a:t>
            </a:r>
          </a:p>
        </p:txBody>
      </p:sp>
      <p:sp>
        <p:nvSpPr>
          <p:cNvPr id="177" name="int a mapping from set X to set Y that sends each element x in X to some element y in Y: f(x)=y…"/>
          <p:cNvSpPr txBox="1"/>
          <p:nvPr>
            <p:ph type="body" sz="half" idx="1"/>
          </p:nvPr>
        </p:nvSpPr>
        <p:spPr>
          <a:xfrm>
            <a:off x="965200" y="3962400"/>
            <a:ext cx="10464800" cy="3327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500"/>
              </a:spcBef>
              <a:defRPr sz="3600"/>
            </a:pPr>
            <a:r>
              <a:t>int a mapping from set X to set Y that sends each element x in X to some element y in Y: f(x)=y</a:t>
            </a:r>
          </a:p>
          <a:p>
            <a:pPr>
              <a:spcBef>
                <a:spcPts val="1500"/>
              </a:spcBef>
              <a:defRPr sz="3600"/>
            </a:pPr>
            <a:r>
              <a:t>x=argument, y=image or value of x under f</a:t>
            </a:r>
          </a:p>
          <a:p>
            <a:pPr>
              <a:spcBef>
                <a:spcPts val="1500"/>
              </a:spcBef>
              <a:defRPr sz="3600"/>
            </a:pPr>
            <a:r>
              <a:t>X=domain, Y = range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Rings F1.1.png" descr="Rings F1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6600" y="698500"/>
            <a:ext cx="8988301" cy="33274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 and IVLS"/>
          <p:cNvSpPr txBox="1"/>
          <p:nvPr>
            <p:ph type="title"/>
          </p:nvPr>
        </p:nvSpPr>
        <p:spPr>
          <a:xfrm>
            <a:off x="1270000" y="0"/>
            <a:ext cx="10464800" cy="11811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S and IVLS</a:t>
            </a:r>
          </a:p>
        </p:txBody>
      </p:sp>
      <p:sp>
        <p:nvSpPr>
          <p:cNvPr id="181" name="domain of int = set of all ordered pairs of elements from S (s,t)…"/>
          <p:cNvSpPr txBox="1"/>
          <p:nvPr>
            <p:ph type="body" sz="half" idx="1"/>
          </p:nvPr>
        </p:nvSpPr>
        <p:spPr>
          <a:xfrm>
            <a:off x="965200" y="3962400"/>
            <a:ext cx="10464800" cy="44577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500"/>
              </a:spcBef>
              <a:defRPr sz="3600"/>
            </a:pPr>
            <a:r>
              <a:t>domain of int = set of all ordered pairs of elements from S (s,t)</a:t>
            </a:r>
          </a:p>
          <a:p>
            <a:pPr>
              <a:spcBef>
                <a:spcPts val="1500"/>
              </a:spcBef>
              <a:defRPr sz="3600"/>
            </a:pPr>
            <a:r>
              <a:t>f(x) = int(s,t)</a:t>
            </a:r>
          </a:p>
          <a:p>
            <a:pPr>
              <a:spcBef>
                <a:spcPts val="1500"/>
              </a:spcBef>
              <a:defRPr sz="3600"/>
            </a:pPr>
            <a:r>
              <a:t>the set of all (s,t) = S cross S or the Cartesian product of S with itself</a:t>
            </a:r>
          </a:p>
          <a:p>
            <a:pPr>
              <a:spcBef>
                <a:spcPts val="1500"/>
              </a:spcBef>
              <a:defRPr sz="3600"/>
            </a:pPr>
            <a:r>
              <a:t>int maps S x S into IVLS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A diatonic example"/>
          <p:cNvSpPr txBox="1"/>
          <p:nvPr>
            <p:ph type="title"/>
          </p:nvPr>
        </p:nvSpPr>
        <p:spPr>
          <a:xfrm>
            <a:off x="1270000" y="0"/>
            <a:ext cx="10464800" cy="11811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A diatonic example</a:t>
            </a:r>
          </a:p>
        </p:txBody>
      </p:sp>
      <p:sp>
        <p:nvSpPr>
          <p:cNvPr id="184" name="int (C4,D4) = +1…"/>
          <p:cNvSpPr txBox="1"/>
          <p:nvPr>
            <p:ph type="body" idx="1"/>
          </p:nvPr>
        </p:nvSpPr>
        <p:spPr>
          <a:xfrm>
            <a:off x="1371600" y="1701800"/>
            <a:ext cx="10464800" cy="70866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1500"/>
              </a:spcBef>
              <a:buSzTx/>
              <a:buNone/>
              <a:defRPr sz="3600"/>
            </a:pPr>
            <a:r>
              <a:t>int (C4,D4) = +1</a:t>
            </a:r>
          </a:p>
          <a:p>
            <a:pPr marL="0" indent="0" algn="ctr">
              <a:spcBef>
                <a:spcPts val="1500"/>
              </a:spcBef>
              <a:buSzTx/>
              <a:buNone/>
              <a:defRPr sz="3600"/>
            </a:pPr>
            <a:r>
              <a:t>int (D4,C4) = -1</a:t>
            </a:r>
          </a:p>
          <a:p>
            <a:pPr marL="0" indent="0">
              <a:spcBef>
                <a:spcPts val="1500"/>
              </a:spcBef>
              <a:buSzTx/>
              <a:buNone/>
              <a:defRPr sz="3600"/>
            </a:pPr>
          </a:p>
          <a:p>
            <a:pPr marL="571500">
              <a:spcBef>
                <a:spcPts val="1500"/>
              </a:spcBef>
              <a:defRPr sz="3600"/>
            </a:pPr>
            <a:r>
              <a:t>S here = diatonic “white-note” pitches.</a:t>
            </a:r>
          </a:p>
          <a:p>
            <a:pPr marL="571500">
              <a:spcBef>
                <a:spcPts val="1500"/>
              </a:spcBef>
              <a:defRPr sz="3600"/>
            </a:pPr>
            <a:r>
              <a:t>IVLS = integers under addition</a:t>
            </a:r>
          </a:p>
          <a:p>
            <a:pPr marL="571500">
              <a:spcBef>
                <a:spcPts val="1500"/>
              </a:spcBef>
              <a:defRPr sz="3600"/>
            </a:pPr>
            <a:r>
              <a:t>int sends ordered pairs of diatonic pitches to some element in the group of integers</a:t>
            </a:r>
          </a:p>
          <a:p>
            <a:pPr marL="571500">
              <a:spcBef>
                <a:spcPts val="1500"/>
              </a:spcBef>
              <a:defRPr sz="3600"/>
            </a:pPr>
            <a:r>
              <a:t>This examples illustrates simple transitivity</a:t>
            </a:r>
          </a:p>
          <a:p>
            <a:pPr marL="571500">
              <a:spcBef>
                <a:spcPts val="1500"/>
              </a:spcBef>
              <a:defRPr sz="3600"/>
            </a:pPr>
            <a:r>
              <a:t>In any GIS there will be as many elements in S as there are intervals in IVLS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IS and Cartesian Dualism"/>
          <p:cNvSpPr txBox="1"/>
          <p:nvPr>
            <p:ph type="title"/>
          </p:nvPr>
        </p:nvSpPr>
        <p:spPr>
          <a:xfrm>
            <a:off x="1270000" y="0"/>
            <a:ext cx="10464800" cy="11811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GIS and Cartesian Dualism</a:t>
            </a:r>
          </a:p>
        </p:txBody>
      </p:sp>
      <p:sp>
        <p:nvSpPr>
          <p:cNvPr id="187" name="f(x) = y is also x–f– y…"/>
          <p:cNvSpPr txBox="1"/>
          <p:nvPr>
            <p:ph type="body" idx="1"/>
          </p:nvPr>
        </p:nvSpPr>
        <p:spPr>
          <a:xfrm>
            <a:off x="1371600" y="1701800"/>
            <a:ext cx="10464800" cy="70866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1500"/>
              </a:spcBef>
              <a:buSzTx/>
              <a:buNone/>
              <a:defRPr sz="3600"/>
            </a:pPr>
            <a:r>
              <a:t>f(</a:t>
            </a:r>
            <a:r>
              <a:rPr i="1"/>
              <a:t>x</a:t>
            </a:r>
            <a:r>
              <a:t>) = </a:t>
            </a:r>
            <a:r>
              <a:rPr i="1"/>
              <a:t>y</a:t>
            </a:r>
            <a:r>
              <a:t> is also </a:t>
            </a:r>
            <a:r>
              <a:rPr i="1"/>
              <a:t>x</a:t>
            </a:r>
            <a:r>
              <a:t>–</a:t>
            </a:r>
            <a:r>
              <a:rPr baseline="31999"/>
              <a:t>f</a:t>
            </a:r>
            <a:r>
              <a:t>– </a:t>
            </a:r>
            <a:r>
              <a:rPr i="1"/>
              <a:t>y</a:t>
            </a:r>
          </a:p>
          <a:p>
            <a:pPr marL="0" indent="0" algn="ctr">
              <a:spcBef>
                <a:spcPts val="1500"/>
              </a:spcBef>
              <a:buSzTx/>
              <a:buNone/>
              <a:defRPr sz="3600"/>
            </a:pPr>
            <a:r>
              <a:t>f takes </a:t>
            </a:r>
            <a:r>
              <a:rPr i="1"/>
              <a:t>x</a:t>
            </a:r>
            <a:r>
              <a:t> to </a:t>
            </a:r>
            <a:r>
              <a:rPr i="1"/>
              <a:t>y</a:t>
            </a:r>
            <a:endParaRPr i="1"/>
          </a:p>
          <a:p>
            <a:pPr marL="0" indent="0" algn="ctr">
              <a:spcBef>
                <a:spcPts val="1500"/>
              </a:spcBef>
              <a:buSzTx/>
              <a:buNone/>
              <a:defRPr sz="3600"/>
            </a:pPr>
            <a:r>
              <a:t>(s,t)</a:t>
            </a:r>
            <a:r>
              <a:rPr i="1"/>
              <a:t>x</a:t>
            </a:r>
            <a:r>
              <a:t>–</a:t>
            </a:r>
            <a:r>
              <a:rPr baseline="31999"/>
              <a:t>int</a:t>
            </a:r>
            <a:r>
              <a:t>– </a:t>
            </a:r>
            <a:r>
              <a:rPr i="1"/>
              <a:t>i</a:t>
            </a:r>
          </a:p>
          <a:p>
            <a:pPr marL="0" indent="0">
              <a:spcBef>
                <a:spcPts val="1500"/>
              </a:spcBef>
              <a:buSzTx/>
              <a:buNone/>
              <a:defRPr sz="3600"/>
            </a:pPr>
          </a:p>
          <a:p>
            <a:pPr marL="571500">
              <a:spcBef>
                <a:spcPts val="1500"/>
              </a:spcBef>
              <a:defRPr sz="3600"/>
            </a:pPr>
            <a:r>
              <a:t>a passive calculation of relationships as points in space</a:t>
            </a:r>
          </a:p>
          <a:p>
            <a:pPr marL="571500">
              <a:spcBef>
                <a:spcPts val="1500"/>
              </a:spcBef>
              <a:defRPr sz="3600"/>
            </a:pPr>
            <a:r>
              <a:t>musical perceiver is subject, music is object</a:t>
            </a:r>
          </a:p>
        </p:txBody>
      </p:sp>
      <p:sp>
        <p:nvSpPr>
          <p:cNvPr id="188" name="Line"/>
          <p:cNvSpPr/>
          <p:nvPr/>
        </p:nvSpPr>
        <p:spPr>
          <a:xfrm flipH="1" flipV="1">
            <a:off x="7950200" y="3238500"/>
            <a:ext cx="584200" cy="1270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9" name="Line"/>
          <p:cNvSpPr/>
          <p:nvPr/>
        </p:nvSpPr>
        <p:spPr>
          <a:xfrm flipH="1" flipV="1">
            <a:off x="6908800" y="4673599"/>
            <a:ext cx="787400" cy="12702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Intervallic Apperceptions"/>
          <p:cNvSpPr txBox="1"/>
          <p:nvPr>
            <p:ph type="title"/>
          </p:nvPr>
        </p:nvSpPr>
        <p:spPr>
          <a:xfrm>
            <a:off x="1270000" y="0"/>
            <a:ext cx="10464800" cy="11811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Intervallic Apperceptions</a:t>
            </a:r>
          </a:p>
        </p:txBody>
      </p:sp>
      <p:sp>
        <p:nvSpPr>
          <p:cNvPr id="192" name="intuitions are culturally conditioned…"/>
          <p:cNvSpPr txBox="1"/>
          <p:nvPr>
            <p:ph type="body" idx="1"/>
          </p:nvPr>
        </p:nvSpPr>
        <p:spPr>
          <a:xfrm>
            <a:off x="1371600" y="1701800"/>
            <a:ext cx="10464800" cy="7086600"/>
          </a:xfrm>
          <a:prstGeom prst="rect">
            <a:avLst/>
          </a:prstGeom>
        </p:spPr>
        <p:txBody>
          <a:bodyPr/>
          <a:lstStyle/>
          <a:p>
            <a:pPr marL="571500">
              <a:spcBef>
                <a:spcPts val="1500"/>
              </a:spcBef>
              <a:defRPr sz="3600"/>
            </a:pPr>
            <a:r>
              <a:t>intuitions are culturally conditioned</a:t>
            </a:r>
          </a:p>
          <a:p>
            <a:pPr marL="571500">
              <a:spcBef>
                <a:spcPts val="1500"/>
              </a:spcBef>
              <a:defRPr sz="3600"/>
            </a:pPr>
            <a:r>
              <a:t>they may be changed or expanded through analytical reflection</a:t>
            </a:r>
          </a:p>
          <a:p>
            <a:pPr marL="571500">
              <a:spcBef>
                <a:spcPts val="1500"/>
              </a:spcBef>
              <a:defRPr sz="3600"/>
            </a:pPr>
            <a:r>
              <a:t>Rings calls this apperceptions because they are perceptions influenced by past experience and present reflection</a:t>
            </a:r>
          </a:p>
          <a:p>
            <a:pPr lvl="1">
              <a:spcBef>
                <a:spcPts val="1500"/>
              </a:spcBef>
              <a:defRPr sz="3600"/>
            </a:pPr>
            <a:r>
              <a:t>That is, as you go through an analysis, you might change how you perceive relationships by grouping data differently, etc.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Formal Limitations of GISes"/>
          <p:cNvSpPr txBox="1"/>
          <p:nvPr>
            <p:ph type="title"/>
          </p:nvPr>
        </p:nvSpPr>
        <p:spPr>
          <a:xfrm>
            <a:off x="1270000" y="254000"/>
            <a:ext cx="10464800" cy="11811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Formal Limitations of GISes</a:t>
            </a:r>
          </a:p>
        </p:txBody>
      </p:sp>
      <p:sp>
        <p:nvSpPr>
          <p:cNvPr id="195" name="A given musical space must have a limit…"/>
          <p:cNvSpPr txBox="1"/>
          <p:nvPr>
            <p:ph type="body" idx="1"/>
          </p:nvPr>
        </p:nvSpPr>
        <p:spPr>
          <a:xfrm>
            <a:off x="1371600" y="1701800"/>
            <a:ext cx="10464800" cy="7086600"/>
          </a:xfrm>
          <a:prstGeom prst="rect">
            <a:avLst/>
          </a:prstGeom>
        </p:spPr>
        <p:txBody>
          <a:bodyPr/>
          <a:lstStyle/>
          <a:p>
            <a:pPr lvl="1">
              <a:spcBef>
                <a:spcPts val="1500"/>
              </a:spcBef>
              <a:defRPr sz="3600"/>
            </a:pPr>
            <a:r>
              <a:t>A given musical space must have a limit </a:t>
            </a:r>
          </a:p>
          <a:p>
            <a:pPr lvl="1">
              <a:spcBef>
                <a:spcPts val="1500"/>
              </a:spcBef>
              <a:defRPr sz="3600"/>
            </a:pPr>
            <a:r>
              <a:t>Any interval must be applicable at all point in the space</a:t>
            </a:r>
          </a:p>
          <a:p>
            <a:pPr lvl="1">
              <a:spcBef>
                <a:spcPts val="1500"/>
              </a:spcBef>
              <a:defRPr sz="3600"/>
            </a:pPr>
            <a:r>
              <a:t>So modular spaces work, but not all non-modular spaces</a:t>
            </a:r>
          </a:p>
          <a:p>
            <a:pPr lvl="1">
              <a:spcBef>
                <a:spcPts val="1500"/>
              </a:spcBef>
              <a:defRPr sz="3600"/>
            </a:pPr>
            <a:r>
              <a:t>intervals in a GIS are defined by the relationship the analyst construes between its endpoints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Rings F1.2.png" descr="Rings F1.2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296" t="0" r="55352" b="55976"/>
          <a:stretch>
            <a:fillRect/>
          </a:stretch>
        </p:blipFill>
        <p:spPr>
          <a:xfrm>
            <a:off x="2849398" y="1535125"/>
            <a:ext cx="4648201" cy="3900475"/>
          </a:xfrm>
          <a:prstGeom prst="rect">
            <a:avLst/>
          </a:prstGeom>
        </p:spPr>
      </p:pic>
      <p:sp>
        <p:nvSpPr>
          <p:cNvPr id="198" name="Bach, Cello Suite in G, BWV 1007, Prelude, mm. 1–4"/>
          <p:cNvSpPr txBox="1"/>
          <p:nvPr>
            <p:ph type="title"/>
          </p:nvPr>
        </p:nvSpPr>
        <p:spPr>
          <a:xfrm>
            <a:off x="800100" y="8407400"/>
            <a:ext cx="10464800" cy="11811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Bach, Cello Suite in G, BWV 1007, Prelude, mm. 1–4</a:t>
            </a:r>
          </a:p>
        </p:txBody>
      </p:sp>
      <p:sp>
        <p:nvSpPr>
          <p:cNvPr id="199" name="3 different intervallic conceptions of i:"/>
          <p:cNvSpPr txBox="1"/>
          <p:nvPr/>
        </p:nvSpPr>
        <p:spPr>
          <a:xfrm>
            <a:off x="2138083" y="285750"/>
            <a:ext cx="8438779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 different intervallic conceptions of i:</a:t>
            </a:r>
          </a:p>
        </p:txBody>
      </p:sp>
      <p:sp>
        <p:nvSpPr>
          <p:cNvPr id="200" name="ascending 10th in G major diatonic pitch gamut…"/>
          <p:cNvSpPr txBox="1"/>
          <p:nvPr/>
        </p:nvSpPr>
        <p:spPr>
          <a:xfrm>
            <a:off x="1266068" y="5187950"/>
            <a:ext cx="10462209" cy="205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B51A00"/>
                </a:solidFill>
              </a:defRPr>
            </a:pPr>
            <a:r>
              <a:t>ascending 10th in G major diatonic pitch gamut</a:t>
            </a:r>
          </a:p>
          <a:p>
            <a:pPr>
              <a:defRPr>
                <a:solidFill>
                  <a:srgbClr val="B51A00"/>
                </a:solidFill>
              </a:defRPr>
            </a:pPr>
            <a:r>
              <a:t>IVLS = integers under addition  (ℤ, +) </a:t>
            </a:r>
          </a:p>
          <a:p>
            <a:pPr>
              <a:defRPr>
                <a:solidFill>
                  <a:srgbClr val="B51A00"/>
                </a:solidFill>
              </a:defRPr>
            </a:pPr>
            <a:r>
              <a:t>int(G2,B3) = +9</a:t>
            </a:r>
          </a:p>
        </p:txBody>
      </p:sp>
      <p:sp>
        <p:nvSpPr>
          <p:cNvPr id="201" name="privileges interval over harmony"/>
          <p:cNvSpPr txBox="1"/>
          <p:nvPr/>
        </p:nvSpPr>
        <p:spPr>
          <a:xfrm>
            <a:off x="2830140" y="5848350"/>
            <a:ext cx="7066732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B51A00"/>
                </a:solidFill>
              </a:defRPr>
            </a:lvl1pPr>
          </a:lstStyle>
          <a:p>
            <a:pPr/>
            <a:r>
              <a:t>privileges interval over harmony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1"/>
      <p:bldP build="whole" bldLvl="1" animBg="1" rev="0" advAuto="0" spid="200" grpId="2"/>
      <p:bldP build="whole" bldLvl="1" animBg="1" rev="0" advAuto="0" spid="201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Rings F1.2.png" descr="Rings F1.2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6433" t="0" r="38624" b="55829"/>
          <a:stretch>
            <a:fillRect/>
          </a:stretch>
        </p:blipFill>
        <p:spPr>
          <a:xfrm>
            <a:off x="5224298" y="619954"/>
            <a:ext cx="1625601" cy="3971096"/>
          </a:xfrm>
          <a:prstGeom prst="rect">
            <a:avLst/>
          </a:prstGeom>
        </p:spPr>
      </p:pic>
      <p:sp>
        <p:nvSpPr>
          <p:cNvPr id="204" name="Bach, Cello Suite in G, BWV 1007, Prelude, mm. 1–4"/>
          <p:cNvSpPr txBox="1"/>
          <p:nvPr>
            <p:ph type="title"/>
          </p:nvPr>
        </p:nvSpPr>
        <p:spPr>
          <a:xfrm>
            <a:off x="800100" y="8407400"/>
            <a:ext cx="10464800" cy="11811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Bach, Cello Suite in G, BWV 1007, Prelude, mm. 1–4</a:t>
            </a:r>
          </a:p>
        </p:txBody>
      </p:sp>
      <p:sp>
        <p:nvSpPr>
          <p:cNvPr id="205" name="3 different intervallic conceptions of i:"/>
          <p:cNvSpPr txBox="1"/>
          <p:nvPr/>
        </p:nvSpPr>
        <p:spPr>
          <a:xfrm>
            <a:off x="2138083" y="285750"/>
            <a:ext cx="8438779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 different intervallic conceptions of i:</a:t>
            </a:r>
          </a:p>
        </p:txBody>
      </p:sp>
      <p:sp>
        <p:nvSpPr>
          <p:cNvPr id="206" name="depicts G major arpeggio…"/>
          <p:cNvSpPr txBox="1"/>
          <p:nvPr/>
        </p:nvSpPr>
        <p:spPr>
          <a:xfrm>
            <a:off x="678023" y="4318000"/>
            <a:ext cx="12044698" cy="321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2E7A"/>
                </a:solidFill>
              </a:defRPr>
            </a:pPr>
            <a:r>
              <a:t>depicts G major arpeggio</a:t>
            </a:r>
          </a:p>
          <a:p>
            <a:pPr>
              <a:defRPr>
                <a:solidFill>
                  <a:srgbClr val="002E7A"/>
                </a:solidFill>
              </a:defRPr>
            </a:pPr>
            <a:r>
              <a:t>S = elements of G major triad, where G2 is next to B2</a:t>
            </a:r>
          </a:p>
          <a:p>
            <a:pPr>
              <a:defRPr>
                <a:solidFill>
                  <a:srgbClr val="002E7A"/>
                </a:solidFill>
              </a:defRPr>
            </a:pPr>
            <a:r>
              <a:t>int(G2,B3) = +4</a:t>
            </a:r>
          </a:p>
          <a:p>
            <a:pPr>
              <a:defRPr>
                <a:solidFill>
                  <a:srgbClr val="002E7A"/>
                </a:solidFill>
              </a:defRPr>
            </a:pPr>
          </a:p>
        </p:txBody>
      </p:sp>
      <p:sp>
        <p:nvSpPr>
          <p:cNvPr id="207" name="relevant to the historical context, the style brisé"/>
          <p:cNvSpPr txBox="1"/>
          <p:nvPr/>
        </p:nvSpPr>
        <p:spPr>
          <a:xfrm>
            <a:off x="1352903" y="6445250"/>
            <a:ext cx="1027520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2E7A"/>
                </a:solidFill>
              </a:defRPr>
            </a:pPr>
            <a:r>
              <a:t>relevant to the historical context, the </a:t>
            </a:r>
            <a:r>
              <a:rPr i="1"/>
              <a:t>style brisé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6" grpId="2"/>
      <p:bldP build="whole" bldLvl="1" animBg="1" rev="0" advAuto="0" spid="207" grpId="3"/>
      <p:bldP build="whole" bldLvl="1" animBg="1" rev="0" advAuto="0" spid="20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Rings F1.2.png" descr="Rings F1.2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62075" t="0" r="8625" b="55829"/>
          <a:stretch>
            <a:fillRect/>
          </a:stretch>
        </p:blipFill>
        <p:spPr>
          <a:xfrm>
            <a:off x="4576598" y="23054"/>
            <a:ext cx="3187701" cy="3971096"/>
          </a:xfrm>
          <a:prstGeom prst="rect">
            <a:avLst/>
          </a:prstGeom>
        </p:spPr>
      </p:pic>
      <p:sp>
        <p:nvSpPr>
          <p:cNvPr id="210" name="Bach, Cello Suite in G, BWV 1007, Prelude, mm. 1–4"/>
          <p:cNvSpPr txBox="1"/>
          <p:nvPr>
            <p:ph type="title"/>
          </p:nvPr>
        </p:nvSpPr>
        <p:spPr>
          <a:xfrm>
            <a:off x="800100" y="8407400"/>
            <a:ext cx="10464800" cy="11811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Bach, Cello Suite in G, BWV 1007, Prelude, mm. 1–4</a:t>
            </a:r>
          </a:p>
        </p:txBody>
      </p:sp>
      <p:sp>
        <p:nvSpPr>
          <p:cNvPr id="211" name="3 different intervallic conceptions of i:"/>
          <p:cNvSpPr txBox="1"/>
          <p:nvPr/>
        </p:nvSpPr>
        <p:spPr>
          <a:xfrm>
            <a:off x="2138083" y="285750"/>
            <a:ext cx="8438779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 different intervallic conceptions of i:</a:t>
            </a:r>
          </a:p>
        </p:txBody>
      </p:sp>
      <p:sp>
        <p:nvSpPr>
          <p:cNvPr id="212" name="harmonic space of just intervals in which i = 5:2…"/>
          <p:cNvSpPr txBox="1"/>
          <p:nvPr/>
        </p:nvSpPr>
        <p:spPr>
          <a:xfrm>
            <a:off x="814629" y="4006850"/>
            <a:ext cx="11771487" cy="383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4F7A28"/>
                </a:solidFill>
              </a:defRPr>
            </a:pPr>
            <a:r>
              <a:t>harmonic space of just intervals in which i = 5:2</a:t>
            </a:r>
          </a:p>
          <a:p>
            <a:pPr>
              <a:defRPr>
                <a:solidFill>
                  <a:srgbClr val="4F7A28"/>
                </a:solidFill>
              </a:defRPr>
            </a:pPr>
            <a:r>
              <a:t>G2–D3–B3 = partials in the G overtone series</a:t>
            </a:r>
          </a:p>
          <a:p>
            <a:pPr>
              <a:defRPr>
                <a:solidFill>
                  <a:srgbClr val="4F7A28"/>
                </a:solidFill>
              </a:defRPr>
            </a:pPr>
            <a:r>
              <a:t>IVLS = positive rational numbers under multiplication</a:t>
            </a:r>
          </a:p>
          <a:p>
            <a:pPr>
              <a:defRPr>
                <a:solidFill>
                  <a:srgbClr val="4F7A28"/>
                </a:solidFill>
              </a:defRPr>
            </a:pPr>
            <a:r>
              <a:t>int(G2,D3) = 3:2; int(D3,B3) = 5:3</a:t>
            </a:r>
          </a:p>
          <a:p>
            <a:pPr>
              <a:defRPr>
                <a:solidFill>
                  <a:srgbClr val="4F7A28"/>
                </a:solidFill>
              </a:defRPr>
            </a:pPr>
          </a:p>
        </p:txBody>
      </p:sp>
      <p:sp>
        <p:nvSpPr>
          <p:cNvPr id="213" name="a just perfect fifth followed by a just major sixth"/>
          <p:cNvSpPr txBox="1"/>
          <p:nvPr/>
        </p:nvSpPr>
        <p:spPr>
          <a:xfrm>
            <a:off x="1268257" y="6889750"/>
            <a:ext cx="1044449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4F7A28"/>
                </a:solidFill>
              </a:defRPr>
            </a:lvl1pPr>
          </a:lstStyle>
          <a:p>
            <a:pPr/>
            <a:r>
              <a:t>a just perfect fifth followed by a just major sixth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2" grpId="2"/>
      <p:bldP build="whole" bldLvl="1" animBg="1" rev="0" advAuto="0" spid="213" grpId="3"/>
      <p:bldP build="whole" bldLvl="1" animBg="1" rev="0" advAuto="0" spid="21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Rings F1.2.png" descr="Rings F1.2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7330" t="47984" r="7224" b="0"/>
          <a:stretch>
            <a:fillRect/>
          </a:stretch>
        </p:blipFill>
        <p:spPr>
          <a:xfrm>
            <a:off x="1388898" y="1581150"/>
            <a:ext cx="9296401" cy="4676394"/>
          </a:xfrm>
          <a:prstGeom prst="rect">
            <a:avLst/>
          </a:prstGeom>
        </p:spPr>
      </p:pic>
      <p:sp>
        <p:nvSpPr>
          <p:cNvPr id="216" name="Bach, Cello Suite in G, BWV 1007, Prelude, mm. 1–4"/>
          <p:cNvSpPr txBox="1"/>
          <p:nvPr>
            <p:ph type="title"/>
          </p:nvPr>
        </p:nvSpPr>
        <p:spPr>
          <a:xfrm>
            <a:off x="800100" y="8407400"/>
            <a:ext cx="10464800" cy="11811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Bach, Cello Suite in G, BWV 1007, Prelude, mm. 1–4</a:t>
            </a:r>
          </a:p>
        </p:txBody>
      </p:sp>
      <p:sp>
        <p:nvSpPr>
          <p:cNvPr id="217" name="3 different intervallic conceptions of i:"/>
          <p:cNvSpPr txBox="1"/>
          <p:nvPr/>
        </p:nvSpPr>
        <p:spPr>
          <a:xfrm>
            <a:off x="2138083" y="285750"/>
            <a:ext cx="8438779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 different intervallic conceptions of i:</a:t>
            </a:r>
          </a:p>
        </p:txBody>
      </p:sp>
      <p:sp>
        <p:nvSpPr>
          <p:cNvPr id="218" name="e) k represents a skip in the overtone series above G1…"/>
          <p:cNvSpPr txBox="1"/>
          <p:nvPr/>
        </p:nvSpPr>
        <p:spPr>
          <a:xfrm>
            <a:off x="647737" y="5753100"/>
            <a:ext cx="12029071" cy="196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4F7A28"/>
                </a:solidFill>
              </a:defRPr>
            </a:pPr>
            <a:r>
              <a:t>e) k represents a skip in the overtone series above G1</a:t>
            </a:r>
          </a:p>
          <a:p>
            <a:pPr>
              <a:defRPr>
                <a:solidFill>
                  <a:srgbClr val="4F7A28"/>
                </a:solidFill>
              </a:defRPr>
            </a:pPr>
            <a:r>
              <a:t>G3 (partial 4) is missing</a:t>
            </a:r>
          </a:p>
        </p:txBody>
      </p:sp>
      <p:sp>
        <p:nvSpPr>
          <p:cNvPr id="219" name="f) G3 arrives in m. 4…"/>
          <p:cNvSpPr txBox="1"/>
          <p:nvPr/>
        </p:nvSpPr>
        <p:spPr>
          <a:xfrm>
            <a:off x="806" y="5746750"/>
            <a:ext cx="12725401" cy="196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4F7A28"/>
                </a:solidFill>
              </a:defRPr>
            </a:pPr>
            <a:r>
              <a:t>f) G3 arrives in m. 4</a:t>
            </a:r>
          </a:p>
          <a:p>
            <a:pPr>
              <a:defRPr>
                <a:solidFill>
                  <a:srgbClr val="4F7A28"/>
                </a:solidFill>
              </a:defRPr>
            </a:pPr>
            <a:r>
              <a:t>D3 to G3 manifests the scaler space from (b) </a:t>
            </a:r>
          </a:p>
          <a:p>
            <a:pPr>
              <a:defRPr>
                <a:solidFill>
                  <a:srgbClr val="4F7A28"/>
                </a:solidFill>
              </a:defRPr>
            </a:pPr>
            <a:r>
              <a:t>and fills the gap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8" grpId="2"/>
      <p:bldP build="whole" bldLvl="1" animBg="1" rev="0" advAuto="0" spid="219" grpId="3"/>
      <p:bldP build="whole" bldLvl="1" animBg="1" rev="0" advAuto="0" spid="2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What is Transformational Theory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/>
            <a:r>
              <a:t>What is Transformational Theory?</a:t>
            </a:r>
          </a:p>
        </p:txBody>
      </p:sp>
      <p:sp>
        <p:nvSpPr>
          <p:cNvPr id="150" name="a branch of systematic music theory that seeks to model relational and dynamic aspects of musical experience"/>
          <p:cNvSpPr txBox="1"/>
          <p:nvPr>
            <p:ph type="body" idx="1"/>
          </p:nvPr>
        </p:nvSpPr>
        <p:spPr>
          <a:xfrm>
            <a:off x="1270000" y="2019300"/>
            <a:ext cx="10464800" cy="5715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a branch of systematic music theory that seeks to model relational and dynamic aspects of musical experience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ransformations and Operations"/>
          <p:cNvSpPr txBox="1"/>
          <p:nvPr>
            <p:ph type="title"/>
          </p:nvPr>
        </p:nvSpPr>
        <p:spPr>
          <a:xfrm>
            <a:off x="1270000" y="254000"/>
            <a:ext cx="10464800" cy="11303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Transformations and Operations </a:t>
            </a:r>
          </a:p>
        </p:txBody>
      </p:sp>
      <p:sp>
        <p:nvSpPr>
          <p:cNvPr id="222" name="A function from S to S itself…"/>
          <p:cNvSpPr txBox="1"/>
          <p:nvPr>
            <p:ph type="body" idx="1"/>
          </p:nvPr>
        </p:nvSpPr>
        <p:spPr>
          <a:xfrm>
            <a:off x="1270000" y="2768600"/>
            <a:ext cx="11061700" cy="5854700"/>
          </a:xfrm>
          <a:prstGeom prst="rect">
            <a:avLst/>
          </a:prstGeom>
        </p:spPr>
        <p:txBody>
          <a:bodyPr/>
          <a:lstStyle/>
          <a:p>
            <a:pPr marL="807357" indent="-489857">
              <a:defRPr sz="3600"/>
            </a:pPr>
            <a:r>
              <a:t>A function from S to S itself</a:t>
            </a:r>
          </a:p>
          <a:p>
            <a:pPr marL="807357" indent="-489857">
              <a:defRPr sz="3600"/>
            </a:pPr>
            <a:r>
              <a:t>transformations and operations in a transformational graph or network = functions that act directly on single musical entities.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he transformation ResC on S sends every element in S to the element C.…"/>
          <p:cNvSpPr txBox="1"/>
          <p:nvPr>
            <p:ph type="body" sz="half" idx="1"/>
          </p:nvPr>
        </p:nvSpPr>
        <p:spPr>
          <a:xfrm>
            <a:off x="965200" y="4622800"/>
            <a:ext cx="11061700" cy="32131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600"/>
            </a:pPr>
            <a:r>
              <a:t>The transformation ResC on S sends every element in S to the element </a:t>
            </a:r>
            <a:r>
              <a:rPr>
                <a:solidFill>
                  <a:srgbClr val="E32400"/>
                </a:solidFill>
              </a:rPr>
              <a:t>C</a:t>
            </a:r>
            <a:r>
              <a:t>. </a:t>
            </a:r>
          </a:p>
          <a:p>
            <a:pPr marL="0" indent="0">
              <a:buSzTx/>
              <a:buNone/>
              <a:defRPr sz="3600"/>
            </a:pPr>
            <a:r>
              <a:t>Step moves each element in S </a:t>
            </a:r>
            <a:r>
              <a:rPr>
                <a:solidFill>
                  <a:srgbClr val="E32400"/>
                </a:solidFill>
              </a:rPr>
              <a:t>up</a:t>
            </a:r>
            <a:r>
              <a:t> one diatonic step. </a:t>
            </a:r>
          </a:p>
        </p:txBody>
      </p:sp>
      <p:pic>
        <p:nvPicPr>
          <p:cNvPr id="225" name="step_res.png" descr="step_res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0981"/>
          <a:stretch>
            <a:fillRect/>
          </a:stretch>
        </p:blipFill>
        <p:spPr>
          <a:xfrm>
            <a:off x="2694952" y="458256"/>
            <a:ext cx="7018002" cy="4037544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Both transformations map the note B to C.…"/>
          <p:cNvSpPr txBox="1"/>
          <p:nvPr/>
        </p:nvSpPr>
        <p:spPr>
          <a:xfrm>
            <a:off x="1104900" y="4972050"/>
            <a:ext cx="10528300" cy="250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 algn="l">
              <a:spcBef>
                <a:spcPts val="2400"/>
              </a:spcBef>
              <a:defRPr sz="3600"/>
            </a:pPr>
            <a:r>
              <a:rPr i="1"/>
              <a:t>Both</a:t>
            </a:r>
            <a:r>
              <a:t> transformations map the note B to C. </a:t>
            </a:r>
          </a:p>
          <a:p>
            <a:pPr lvl="1" indent="0" algn="l">
              <a:spcBef>
                <a:spcPts val="2400"/>
              </a:spcBef>
              <a:defRPr sz="3600"/>
            </a:pPr>
            <a:r>
              <a:t>ResC suggests a gravitational </a:t>
            </a:r>
            <a:r>
              <a:rPr>
                <a:solidFill>
                  <a:srgbClr val="002E7A"/>
                </a:solidFill>
              </a:rPr>
              <a:t>centering</a:t>
            </a:r>
            <a:r>
              <a:t> on C, while Step suggests a more </a:t>
            </a:r>
            <a:r>
              <a:rPr>
                <a:solidFill>
                  <a:srgbClr val="0042AA"/>
                </a:solidFill>
              </a:rPr>
              <a:t>neutral, uniform motion of single-step ascent</a:t>
            </a:r>
            <a:r>
              <a:t> anywhere in the space. </a:t>
            </a:r>
          </a:p>
        </p:txBody>
      </p:sp>
      <p:sp>
        <p:nvSpPr>
          <p:cNvPr id="227" name="Step is an operation: one-to-one and onto…"/>
          <p:cNvSpPr txBox="1"/>
          <p:nvPr/>
        </p:nvSpPr>
        <p:spPr>
          <a:xfrm>
            <a:off x="1397000" y="5448300"/>
            <a:ext cx="10528300" cy="196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 algn="l">
              <a:spcBef>
                <a:spcPts val="2400"/>
              </a:spcBef>
              <a:defRPr sz="3600"/>
            </a:pPr>
            <a:r>
              <a:t>Step is an operation: </a:t>
            </a:r>
            <a:r>
              <a:rPr>
                <a:solidFill>
                  <a:srgbClr val="4F7A28"/>
                </a:solidFill>
              </a:rPr>
              <a:t>one-to-one</a:t>
            </a:r>
            <a:r>
              <a:t> and </a:t>
            </a:r>
            <a:r>
              <a:rPr>
                <a:solidFill>
                  <a:srgbClr val="4F7A28"/>
                </a:solidFill>
              </a:rPr>
              <a:t>onto</a:t>
            </a:r>
          </a:p>
          <a:p>
            <a:pPr lvl="1" indent="0" algn="l">
              <a:spcBef>
                <a:spcPts val="2400"/>
              </a:spcBef>
              <a:defRPr sz="3600"/>
            </a:pPr>
            <a:r>
              <a:t>ResC has no </a:t>
            </a:r>
            <a:r>
              <a:rPr>
                <a:solidFill>
                  <a:srgbClr val="4F7A28"/>
                </a:solidFill>
              </a:rPr>
              <a:t>inverse function</a:t>
            </a:r>
            <a:r>
              <a:t>: it is a transformation, but not an operation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7" grpId="4"/>
      <p:bldP build="whole" bldLvl="1" animBg="1" rev="0" advAuto="0" spid="226" grpId="2"/>
      <p:bldP build="whole" bldLvl="1" animBg="1" rev="0" advAuto="0" spid="226" grpId="3"/>
      <p:bldP build="whole" bldLvl="1" animBg="1" rev="0" advAuto="0" spid="22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ransformations and operation can combine through composition of mappings. Here Step followed by Step yields Step2."/>
          <p:cNvSpPr txBox="1"/>
          <p:nvPr>
            <p:ph type="body" sz="quarter" idx="1"/>
          </p:nvPr>
        </p:nvSpPr>
        <p:spPr>
          <a:xfrm>
            <a:off x="965200" y="5168900"/>
            <a:ext cx="11061700" cy="21844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600"/>
            </a:pPr>
            <a:r>
              <a:t>Transformations and operation can combine through </a:t>
            </a:r>
            <a:r>
              <a:rPr>
                <a:solidFill>
                  <a:srgbClr val="61177C"/>
                </a:solidFill>
              </a:rPr>
              <a:t>composition of mappings</a:t>
            </a:r>
            <a:r>
              <a:t>. Here Step followed by Step yields Step</a:t>
            </a:r>
            <a:r>
              <a:rPr baseline="31999"/>
              <a:t>2</a:t>
            </a:r>
            <a:r>
              <a:t>. </a:t>
            </a:r>
          </a:p>
        </p:txBody>
      </p:sp>
      <p:pic>
        <p:nvPicPr>
          <p:cNvPr id="230" name="step_res.png" descr="step_res.png"/>
          <p:cNvPicPr>
            <a:picLocks noChangeAspect="1"/>
          </p:cNvPicPr>
          <p:nvPr/>
        </p:nvPicPr>
        <p:blipFill>
          <a:blip r:embed="rId2">
            <a:extLst/>
          </a:blip>
          <a:srcRect l="0" t="49944" r="0" b="0"/>
          <a:stretch>
            <a:fillRect/>
          </a:stretch>
        </p:blipFill>
        <p:spPr>
          <a:xfrm>
            <a:off x="3533152" y="444500"/>
            <a:ext cx="7018002" cy="4122952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ets of transformations and operations can be combined to yield groups, or semigroups, in which the composition of mappings is the binary composition"/>
          <p:cNvSpPr txBox="1"/>
          <p:nvPr/>
        </p:nvSpPr>
        <p:spPr>
          <a:xfrm>
            <a:off x="876300" y="6026150"/>
            <a:ext cx="114554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 algn="l">
              <a:spcBef>
                <a:spcPts val="2400"/>
              </a:spcBef>
              <a:defRPr sz="3600"/>
            </a:pPr>
            <a:r>
              <a:t>Sets of transformations and operations can be </a:t>
            </a:r>
            <a:r>
              <a:rPr>
                <a:solidFill>
                  <a:srgbClr val="D58400"/>
                </a:solidFill>
              </a:rPr>
              <a:t>combined</a:t>
            </a:r>
            <a:r>
              <a:t> to yield groups, or semigroups, in which the </a:t>
            </a:r>
            <a:r>
              <a:rPr>
                <a:solidFill>
                  <a:srgbClr val="D58400"/>
                </a:solidFill>
              </a:rPr>
              <a:t>composition of mappings</a:t>
            </a:r>
            <a:r>
              <a:t> is the binary composition</a:t>
            </a:r>
          </a:p>
        </p:txBody>
      </p:sp>
      <p:sp>
        <p:nvSpPr>
          <p:cNvPr id="232" name="The result is a group of operations Transformations that aren’t operations can’t combine into groups, only semigroups: those that satisfy closure and associativity, but not identity and inverse"/>
          <p:cNvSpPr txBox="1"/>
          <p:nvPr/>
        </p:nvSpPr>
        <p:spPr>
          <a:xfrm>
            <a:off x="1231900" y="6369050"/>
            <a:ext cx="10528300" cy="218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 algn="l">
              <a:spcBef>
                <a:spcPts val="2400"/>
              </a:spcBef>
              <a:defRPr sz="3600"/>
            </a:pPr>
            <a:r>
              <a:t>The result is a </a:t>
            </a:r>
            <a:r>
              <a:rPr>
                <a:solidFill>
                  <a:srgbClr val="006D8F"/>
                </a:solidFill>
              </a:rPr>
              <a:t>group of operations</a:t>
            </a:r>
            <a:br>
              <a:rPr>
                <a:solidFill>
                  <a:srgbClr val="006D8F"/>
                </a:solidFill>
              </a:rPr>
            </a:br>
            <a:r>
              <a:t>Transformations that aren’t operations can’t combine into groups, only semigroups: those that satisfy </a:t>
            </a:r>
            <a:r>
              <a:rPr>
                <a:solidFill>
                  <a:srgbClr val="006D8F"/>
                </a:solidFill>
              </a:rPr>
              <a:t>closure</a:t>
            </a:r>
            <a:r>
              <a:t> and </a:t>
            </a:r>
            <a:r>
              <a:rPr>
                <a:solidFill>
                  <a:srgbClr val="006D8F"/>
                </a:solidFill>
              </a:rPr>
              <a:t>associativity</a:t>
            </a:r>
            <a:r>
              <a:t>, but not </a:t>
            </a:r>
            <a:r>
              <a:rPr>
                <a:solidFill>
                  <a:srgbClr val="006D8F"/>
                </a:solidFill>
              </a:rPr>
              <a:t>identity</a:t>
            </a:r>
            <a:r>
              <a:t> and </a:t>
            </a:r>
            <a:r>
              <a:rPr>
                <a:solidFill>
                  <a:srgbClr val="006D8F"/>
                </a:solidFill>
              </a:rPr>
              <a:t>inverse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1" grpId="2"/>
      <p:bldP build="whole" bldLvl="1" animBg="1" rev="0" advAuto="0" spid="231" grpId="3"/>
      <p:bldP build="whole" bldLvl="1" animBg="1" rev="0" advAuto="0" spid="229" grpId="1"/>
      <p:bldP build="whole" bldLvl="1" animBg="1" rev="0" advAuto="0" spid="232" grpId="4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ransformations and Operations"/>
          <p:cNvSpPr txBox="1"/>
          <p:nvPr>
            <p:ph type="title"/>
          </p:nvPr>
        </p:nvSpPr>
        <p:spPr>
          <a:xfrm>
            <a:off x="1270000" y="254000"/>
            <a:ext cx="10464800" cy="11303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Transformations and Operations </a:t>
            </a:r>
          </a:p>
        </p:txBody>
      </p:sp>
      <p:sp>
        <p:nvSpPr>
          <p:cNvPr id="235" name="The structure = “semigroup action on a set” of musical elements, representatives of which occupy the nodes of a transformational network.…"/>
          <p:cNvSpPr txBox="1"/>
          <p:nvPr>
            <p:ph type="body" idx="1"/>
          </p:nvPr>
        </p:nvSpPr>
        <p:spPr>
          <a:xfrm>
            <a:off x="1104900" y="1651000"/>
            <a:ext cx="11061700" cy="7366000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The structure = “semigroup action on a set” of musical elements, representatives of which occupy the </a:t>
            </a:r>
            <a:r>
              <a:rPr>
                <a:solidFill>
                  <a:srgbClr val="E32400"/>
                </a:solidFill>
              </a:rPr>
              <a:t>nodes</a:t>
            </a:r>
            <a:r>
              <a:t> of a transformational network. </a:t>
            </a:r>
          </a:p>
          <a:p>
            <a:pPr>
              <a:defRPr sz="3200"/>
            </a:pPr>
            <a:r>
              <a:t>The semigroup of transformations “acts” on this set, modeling behaviors performed directly on entities in S. </a:t>
            </a:r>
          </a:p>
          <a:p>
            <a:pPr>
              <a:defRPr sz="3200"/>
            </a:pPr>
            <a:r>
              <a:t>Unlike the GIS perspective, a transformational arrow models the active performance of some musical gesture that transforms one musical element into another. </a:t>
            </a:r>
          </a:p>
          <a:p>
            <a:pPr>
              <a:defRPr sz="3200"/>
            </a:pPr>
            <a:r>
              <a:t>Semigroup (or group) elements act </a:t>
            </a:r>
            <a:r>
              <a:rPr i="1">
                <a:solidFill>
                  <a:srgbClr val="E32400"/>
                </a:solidFill>
              </a:rPr>
              <a:t>directly</a:t>
            </a:r>
            <a:r>
              <a:t> on the musical entities themselves.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Between GIS and Transformational Networks"/>
          <p:cNvSpPr txBox="1"/>
          <p:nvPr>
            <p:ph type="title"/>
          </p:nvPr>
        </p:nvSpPr>
        <p:spPr>
          <a:xfrm>
            <a:off x="1270000" y="254000"/>
            <a:ext cx="10464800" cy="11303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Between GIS and Transformational Networks</a:t>
            </a:r>
          </a:p>
        </p:txBody>
      </p:sp>
      <p:sp>
        <p:nvSpPr>
          <p:cNvPr id="238" name="Any GIS can be made into a transformational statement and vv.…"/>
          <p:cNvSpPr txBox="1"/>
          <p:nvPr>
            <p:ph type="body" idx="1"/>
          </p:nvPr>
        </p:nvSpPr>
        <p:spPr>
          <a:xfrm>
            <a:off x="1092200" y="863600"/>
            <a:ext cx="11061700" cy="7366000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Any GIS can be made into a transformational statement and vv.</a:t>
            </a:r>
          </a:p>
          <a:p>
            <a:pPr>
              <a:defRPr sz="3200"/>
            </a:pPr>
            <a:r>
              <a:t>But a transformation can’t be made into a GIS unless it represents an </a:t>
            </a:r>
            <a:r>
              <a:rPr>
                <a:solidFill>
                  <a:srgbClr val="7B219F"/>
                </a:solidFill>
              </a:rPr>
              <a:t>operation</a:t>
            </a:r>
            <a:r>
              <a:t> </a:t>
            </a:r>
          </a:p>
          <a:p>
            <a:pPr>
              <a:defRPr sz="3200"/>
            </a:pPr>
            <a:r>
              <a:t>That </a:t>
            </a:r>
            <a:r>
              <a:rPr>
                <a:solidFill>
                  <a:srgbClr val="9929BD"/>
                </a:solidFill>
              </a:rPr>
              <a:t>group of </a:t>
            </a:r>
            <a:r>
              <a:rPr>
                <a:solidFill>
                  <a:srgbClr val="7B219F"/>
                </a:solidFill>
              </a:rPr>
              <a:t>operations </a:t>
            </a:r>
            <a:r>
              <a:t>must act on elements in S in a </a:t>
            </a:r>
            <a:r>
              <a:rPr>
                <a:solidFill>
                  <a:srgbClr val="E63B7A"/>
                </a:solidFill>
              </a:rPr>
              <a:t>simply transitive</a:t>
            </a:r>
            <a:r>
              <a:t> way.</a:t>
            </a:r>
          </a:p>
          <a:p>
            <a:pPr>
              <a:defRPr sz="3200"/>
            </a:pPr>
            <a:r>
              <a:t>Given any two </a:t>
            </a:r>
            <a:r>
              <a:rPr i="1"/>
              <a:t>a</a:t>
            </a:r>
            <a:r>
              <a:t> and </a:t>
            </a:r>
            <a:r>
              <a:rPr i="1"/>
              <a:t>b</a:t>
            </a:r>
            <a:r>
              <a:t> in the set, only one element </a:t>
            </a:r>
            <a:r>
              <a:rPr i="1"/>
              <a:t>g</a:t>
            </a:r>
            <a:r>
              <a:t> takes </a:t>
            </a:r>
            <a:r>
              <a:rPr i="1"/>
              <a:t>a</a:t>
            </a:r>
            <a:r>
              <a:t> to </a:t>
            </a:r>
            <a:r>
              <a:rPr i="1"/>
              <a:t>b</a:t>
            </a:r>
            <a:r>
              <a:t>.</a:t>
            </a:r>
          </a:p>
          <a:p>
            <a:pPr>
              <a:defRPr sz="3200"/>
            </a:pPr>
            <a:r>
              <a:t>Think about the relation between T and I!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Rings F1.4.png" descr="Rings F1.4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290" t="0" r="372" b="0"/>
          <a:stretch>
            <a:fillRect/>
          </a:stretch>
        </p:blipFill>
        <p:spPr>
          <a:xfrm>
            <a:off x="2646198" y="1206500"/>
            <a:ext cx="7721601" cy="6045200"/>
          </a:xfrm>
          <a:prstGeom prst="rect">
            <a:avLst/>
          </a:prstGeom>
        </p:spPr>
      </p:pic>
      <p:sp>
        <p:nvSpPr>
          <p:cNvPr id="241" name="Schubert, Piano Sonata, D. 664, mvt. ii, mm. 1–7"/>
          <p:cNvSpPr txBox="1"/>
          <p:nvPr>
            <p:ph type="title"/>
          </p:nvPr>
        </p:nvSpPr>
        <p:spPr>
          <a:xfrm>
            <a:off x="800100" y="8407400"/>
            <a:ext cx="10464800" cy="11811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Schubert, Piano Sonata, D. 664, mvt. ii, mm. 1–7 </a:t>
            </a:r>
          </a:p>
        </p:txBody>
      </p:sp>
      <p:sp>
        <p:nvSpPr>
          <p:cNvPr id="242" name="3-note gestures"/>
          <p:cNvSpPr txBox="1"/>
          <p:nvPr/>
        </p:nvSpPr>
        <p:spPr>
          <a:xfrm>
            <a:off x="4538513" y="285750"/>
            <a:ext cx="3637919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3-note gestures</a:t>
            </a:r>
          </a:p>
        </p:txBody>
      </p:sp>
      <p:pic>
        <p:nvPicPr>
          <p:cNvPr id="243" name="664_II.mov" descr="664_II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384300" y="73152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41664" fill="hold"/>
                                        <p:tgtEl>
                                          <p:spTgt spid="2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4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Rings F1.4.png" descr="Rings F1.4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290" t="61974" r="372" b="0"/>
          <a:stretch>
            <a:fillRect/>
          </a:stretch>
        </p:blipFill>
        <p:spPr>
          <a:xfrm>
            <a:off x="1172998" y="1193800"/>
            <a:ext cx="10366569" cy="3086100"/>
          </a:xfrm>
          <a:prstGeom prst="rect">
            <a:avLst/>
          </a:prstGeom>
        </p:spPr>
      </p:pic>
      <p:sp>
        <p:nvSpPr>
          <p:cNvPr id="246" name="Schubert, Piano Sonata, D. 664, mvt. ii, mm. 1–7"/>
          <p:cNvSpPr txBox="1"/>
          <p:nvPr>
            <p:ph type="title"/>
          </p:nvPr>
        </p:nvSpPr>
        <p:spPr>
          <a:xfrm>
            <a:off x="800100" y="8407400"/>
            <a:ext cx="10464800" cy="11811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Schubert, Piano Sonata, D. 664, mvt. ii, mm. 1–7 </a:t>
            </a:r>
          </a:p>
        </p:txBody>
      </p:sp>
      <p:sp>
        <p:nvSpPr>
          <p:cNvPr id="247" name="3-note gestures"/>
          <p:cNvSpPr txBox="1"/>
          <p:nvPr/>
        </p:nvSpPr>
        <p:spPr>
          <a:xfrm>
            <a:off x="4538513" y="285750"/>
            <a:ext cx="3637919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3-note gestures</a:t>
            </a:r>
          </a:p>
        </p:txBody>
      </p:sp>
      <p:sp>
        <p:nvSpPr>
          <p:cNvPr id="248" name="X main motive, Y related to X…"/>
          <p:cNvSpPr txBox="1"/>
          <p:nvPr/>
        </p:nvSpPr>
        <p:spPr>
          <a:xfrm>
            <a:off x="2892121" y="4508500"/>
            <a:ext cx="6702103" cy="321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B51A00"/>
                </a:solidFill>
              </a:defRPr>
            </a:pPr>
            <a:r>
              <a:t>X main motive, Y related to X</a:t>
            </a:r>
          </a:p>
          <a:p>
            <a:pPr>
              <a:defRPr>
                <a:solidFill>
                  <a:srgbClr val="B51A00"/>
                </a:solidFill>
              </a:defRPr>
            </a:pPr>
            <a:r>
              <a:t>X’ changes the intervals of X </a:t>
            </a:r>
          </a:p>
          <a:p>
            <a:pPr>
              <a:defRPr>
                <a:solidFill>
                  <a:srgbClr val="B51A00"/>
                </a:solidFill>
              </a:defRPr>
            </a:pPr>
            <a:r>
              <a:t>T(Y) is a transposition</a:t>
            </a:r>
          </a:p>
          <a:p>
            <a:pPr>
              <a:defRPr>
                <a:solidFill>
                  <a:srgbClr val="B51A00"/>
                </a:solidFill>
              </a:defRPr>
            </a:pPr>
            <a:r>
              <a:t>Two cadential gestures</a:t>
            </a:r>
          </a:p>
          <a:p>
            <a:pPr>
              <a:defRPr>
                <a:solidFill>
                  <a:srgbClr val="B51A00"/>
                </a:solidFill>
              </a:defRPr>
            </a:pPr>
            <a:r>
              <a:t>x a “recollection” of X</a:t>
            </a:r>
          </a:p>
        </p:txBody>
      </p:sp>
      <p:sp>
        <p:nvSpPr>
          <p:cNvPr id="249" name="S = diatonic pitches in D…"/>
          <p:cNvSpPr txBox="1"/>
          <p:nvPr/>
        </p:nvSpPr>
        <p:spPr>
          <a:xfrm>
            <a:off x="2258584" y="5270500"/>
            <a:ext cx="8209844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B51A00"/>
                </a:solidFill>
              </a:defRPr>
            </a:pPr>
            <a:r>
              <a:t>S = diatonic pitches in D</a:t>
            </a:r>
          </a:p>
          <a:p>
            <a:pPr>
              <a:defRPr>
                <a:solidFill>
                  <a:srgbClr val="B51A00"/>
                </a:solidFill>
              </a:defRPr>
            </a:pPr>
            <a:r>
              <a:t>transformations = steps up and down</a:t>
            </a:r>
          </a:p>
        </p:txBody>
      </p:sp>
      <p:sp>
        <p:nvSpPr>
          <p:cNvPr id="250" name="X goes from B4 to F# (-3)…"/>
          <p:cNvSpPr txBox="1"/>
          <p:nvPr/>
        </p:nvSpPr>
        <p:spPr>
          <a:xfrm>
            <a:off x="3401367" y="5270500"/>
            <a:ext cx="5928309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669C35"/>
                </a:solidFill>
              </a:defRPr>
            </a:pPr>
            <a:r>
              <a:t>X goes from B4 to F# (-3)</a:t>
            </a:r>
          </a:p>
          <a:p>
            <a:pPr>
              <a:defRPr>
                <a:solidFill>
                  <a:srgbClr val="669C35"/>
                </a:solidFill>
              </a:defRPr>
            </a:pPr>
            <a:r>
              <a:t>X’ goes from B4 to E4 (-4)</a:t>
            </a:r>
          </a:p>
        </p:txBody>
      </p:sp>
      <p:sp>
        <p:nvSpPr>
          <p:cNvPr id="251" name="Both X and X’ begin with B4-1     A4"/>
          <p:cNvSpPr txBox="1"/>
          <p:nvPr/>
        </p:nvSpPr>
        <p:spPr>
          <a:xfrm>
            <a:off x="2538493" y="5365750"/>
            <a:ext cx="7929079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4F7A28"/>
                </a:solidFill>
              </a:defRPr>
            </a:pPr>
            <a:r>
              <a:t>Both X and X’ begin with B4</a:t>
            </a:r>
            <a:r>
              <a:rPr baseline="31999"/>
              <a:t>-1</a:t>
            </a:r>
            <a:r>
              <a:t>     A4</a:t>
            </a:r>
          </a:p>
        </p:txBody>
      </p:sp>
      <p:sp>
        <p:nvSpPr>
          <p:cNvPr id="252" name="Line"/>
          <p:cNvSpPr/>
          <p:nvPr/>
        </p:nvSpPr>
        <p:spPr>
          <a:xfrm flipH="1">
            <a:off x="9004300" y="5448300"/>
            <a:ext cx="749300" cy="1270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3" name="-1 and -3 are also in X’, but -3 is now internal…"/>
          <p:cNvSpPr txBox="1"/>
          <p:nvPr/>
        </p:nvSpPr>
        <p:spPr>
          <a:xfrm>
            <a:off x="1569907" y="5759450"/>
            <a:ext cx="1005773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42AA"/>
                </a:solidFill>
              </a:defRPr>
            </a:pPr>
            <a:r>
              <a:t>-1 and -3 are also in X’, but -3 is now internal</a:t>
            </a:r>
          </a:p>
          <a:p>
            <a:pPr>
              <a:defRPr>
                <a:solidFill>
                  <a:srgbClr val="0042AA"/>
                </a:solidFill>
              </a:defRPr>
            </a:pPr>
            <a:r>
              <a:t>-1 is everywhere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xit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0" grpId="5"/>
      <p:bldP build="whole" bldLvl="1" animBg="1" rev="0" advAuto="0" spid="251" grpId="6"/>
      <p:bldP build="whole" bldLvl="1" animBg="1" rev="0" advAuto="0" spid="252" grpId="7"/>
      <p:bldP build="whole" bldLvl="1" animBg="1" rev="0" advAuto="0" spid="251" grpId="8"/>
      <p:bldP build="whole" bldLvl="1" animBg="1" rev="0" advAuto="0" spid="253" grpId="9"/>
      <p:bldP build="whole" bldLvl="1" animBg="1" rev="0" advAuto="0" spid="252" grpId="10"/>
      <p:bldP build="whole" bldLvl="1" animBg="1" rev="0" advAuto="0" spid="249" grpId="2"/>
      <p:bldP build="whole" bldLvl="1" animBg="1" rev="0" advAuto="0" spid="248" grpId="1"/>
      <p:bldP build="whole" bldLvl="1" animBg="1" rev="0" advAuto="0" spid="249" grpId="3"/>
      <p:bldP build="whole" bldLvl="1" animBg="1" rev="0" advAuto="0" spid="250" grpId="4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chubert, Piano Sonata, D. 664, mvt. ii, mm. 1–7"/>
          <p:cNvSpPr txBox="1"/>
          <p:nvPr>
            <p:ph type="title"/>
          </p:nvPr>
        </p:nvSpPr>
        <p:spPr>
          <a:xfrm>
            <a:off x="787400" y="8458200"/>
            <a:ext cx="10464800" cy="11811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Schubert, Piano Sonata, D. 664, mvt. ii, mm. 1–7 </a:t>
            </a:r>
          </a:p>
        </p:txBody>
      </p:sp>
      <p:sp>
        <p:nvSpPr>
          <p:cNvPr id="256" name="Influence of -1 on a larger scale"/>
          <p:cNvSpPr txBox="1"/>
          <p:nvPr/>
        </p:nvSpPr>
        <p:spPr>
          <a:xfrm>
            <a:off x="942596" y="6718300"/>
            <a:ext cx="689275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56D6"/>
                </a:solidFill>
              </a:defRPr>
            </a:lvl1pPr>
          </a:lstStyle>
          <a:p>
            <a:pPr/>
            <a:r>
              <a:t>Influence of -1 on a larger scale</a:t>
            </a:r>
          </a:p>
        </p:txBody>
      </p:sp>
      <p:sp>
        <p:nvSpPr>
          <p:cNvPr id="257" name="B4"/>
          <p:cNvSpPr/>
          <p:nvPr/>
        </p:nvSpPr>
        <p:spPr>
          <a:xfrm>
            <a:off x="762000" y="2489200"/>
            <a:ext cx="965200" cy="927100"/>
          </a:xfrm>
          <a:prstGeom prst="ellipse">
            <a:avLst/>
          </a:prstGeom>
          <a:solidFill>
            <a:srgbClr val="002E7A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B4</a:t>
            </a:r>
          </a:p>
        </p:txBody>
      </p:sp>
      <p:sp>
        <p:nvSpPr>
          <p:cNvPr id="258" name="A4"/>
          <p:cNvSpPr/>
          <p:nvPr/>
        </p:nvSpPr>
        <p:spPr>
          <a:xfrm>
            <a:off x="3276600" y="2971800"/>
            <a:ext cx="965200" cy="927100"/>
          </a:xfrm>
          <a:prstGeom prst="ellipse">
            <a:avLst/>
          </a:prstGeom>
          <a:solidFill>
            <a:srgbClr val="002E7A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A4</a:t>
            </a:r>
          </a:p>
        </p:txBody>
      </p:sp>
      <p:sp>
        <p:nvSpPr>
          <p:cNvPr id="259" name="F#4"/>
          <p:cNvSpPr/>
          <p:nvPr/>
        </p:nvSpPr>
        <p:spPr>
          <a:xfrm>
            <a:off x="4660900" y="5029200"/>
            <a:ext cx="965200" cy="927100"/>
          </a:xfrm>
          <a:prstGeom prst="ellipse">
            <a:avLst/>
          </a:prstGeom>
          <a:solidFill>
            <a:srgbClr val="002E7A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F</a:t>
            </a:r>
            <a:r>
              <a:rPr baseline="31999"/>
              <a:t>#</a:t>
            </a:r>
            <a:r>
              <a:t>4</a:t>
            </a:r>
          </a:p>
        </p:txBody>
      </p:sp>
      <p:sp>
        <p:nvSpPr>
          <p:cNvPr id="260" name="E4"/>
          <p:cNvSpPr/>
          <p:nvPr/>
        </p:nvSpPr>
        <p:spPr>
          <a:xfrm>
            <a:off x="10325100" y="4813300"/>
            <a:ext cx="965200" cy="927100"/>
          </a:xfrm>
          <a:prstGeom prst="ellipse">
            <a:avLst/>
          </a:prstGeom>
          <a:solidFill>
            <a:srgbClr val="002E7A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E4</a:t>
            </a:r>
          </a:p>
        </p:txBody>
      </p:sp>
      <p:sp>
        <p:nvSpPr>
          <p:cNvPr id="261" name="B4"/>
          <p:cNvSpPr/>
          <p:nvPr/>
        </p:nvSpPr>
        <p:spPr>
          <a:xfrm>
            <a:off x="5791200" y="2489200"/>
            <a:ext cx="965200" cy="927100"/>
          </a:xfrm>
          <a:prstGeom prst="ellipse">
            <a:avLst/>
          </a:prstGeom>
          <a:solidFill>
            <a:srgbClr val="002E7A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B4</a:t>
            </a:r>
          </a:p>
        </p:txBody>
      </p:sp>
      <p:sp>
        <p:nvSpPr>
          <p:cNvPr id="262" name="A4"/>
          <p:cNvSpPr/>
          <p:nvPr/>
        </p:nvSpPr>
        <p:spPr>
          <a:xfrm>
            <a:off x="8115300" y="2590800"/>
            <a:ext cx="965200" cy="927100"/>
          </a:xfrm>
          <a:prstGeom prst="ellipse">
            <a:avLst/>
          </a:prstGeom>
          <a:solidFill>
            <a:srgbClr val="002E7A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A4</a:t>
            </a:r>
          </a:p>
        </p:txBody>
      </p:sp>
      <p:sp>
        <p:nvSpPr>
          <p:cNvPr id="263" name="X"/>
          <p:cNvSpPr txBox="1"/>
          <p:nvPr/>
        </p:nvSpPr>
        <p:spPr>
          <a:xfrm>
            <a:off x="2288796" y="1117600"/>
            <a:ext cx="49195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</a:t>
            </a:r>
          </a:p>
        </p:txBody>
      </p:sp>
      <p:sp>
        <p:nvSpPr>
          <p:cNvPr id="264" name="X’"/>
          <p:cNvSpPr txBox="1"/>
          <p:nvPr/>
        </p:nvSpPr>
        <p:spPr>
          <a:xfrm>
            <a:off x="7066229" y="1117600"/>
            <a:ext cx="60889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X’</a:t>
            </a:r>
          </a:p>
        </p:txBody>
      </p:sp>
      <p:sp>
        <p:nvSpPr>
          <p:cNvPr id="265" name="Line"/>
          <p:cNvSpPr/>
          <p:nvPr/>
        </p:nvSpPr>
        <p:spPr>
          <a:xfrm flipH="1" flipV="1">
            <a:off x="1536700" y="2590798"/>
            <a:ext cx="2006600" cy="393703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6" name="Line"/>
          <p:cNvSpPr/>
          <p:nvPr/>
        </p:nvSpPr>
        <p:spPr>
          <a:xfrm flipH="1" flipV="1">
            <a:off x="4254499" y="3568700"/>
            <a:ext cx="876301" cy="139700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7" name="Line"/>
          <p:cNvSpPr/>
          <p:nvPr/>
        </p:nvSpPr>
        <p:spPr>
          <a:xfrm flipH="1" flipV="1">
            <a:off x="1295400" y="3467100"/>
            <a:ext cx="3289300" cy="204470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8" name="Line"/>
          <p:cNvSpPr/>
          <p:nvPr/>
        </p:nvSpPr>
        <p:spPr>
          <a:xfrm flipH="1" flipV="1">
            <a:off x="6667500" y="2628900"/>
            <a:ext cx="1384300" cy="31750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9" name="Line"/>
          <p:cNvSpPr/>
          <p:nvPr/>
        </p:nvSpPr>
        <p:spPr>
          <a:xfrm flipH="1" flipV="1">
            <a:off x="9169400" y="3225800"/>
            <a:ext cx="1409700" cy="152400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0" name="Line"/>
          <p:cNvSpPr/>
          <p:nvPr/>
        </p:nvSpPr>
        <p:spPr>
          <a:xfrm flipH="1" flipV="1">
            <a:off x="6464299" y="3505200"/>
            <a:ext cx="3771901" cy="184150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1" name="Line"/>
          <p:cNvSpPr/>
          <p:nvPr/>
        </p:nvSpPr>
        <p:spPr>
          <a:xfrm flipH="1">
            <a:off x="5638799" y="5702300"/>
            <a:ext cx="4775201" cy="177801"/>
          </a:xfrm>
          <a:prstGeom prst="line">
            <a:avLst/>
          </a:prstGeom>
          <a:ln w="38100">
            <a:solidFill>
              <a:srgbClr val="0433FF"/>
            </a:solidFill>
            <a:custDash>
              <a:ds d="200000" sp="200000"/>
            </a:custDash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2" name="-1"/>
          <p:cNvSpPr txBox="1"/>
          <p:nvPr/>
        </p:nvSpPr>
        <p:spPr>
          <a:xfrm>
            <a:off x="2258063" y="1993900"/>
            <a:ext cx="55341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-1</a:t>
            </a:r>
          </a:p>
        </p:txBody>
      </p:sp>
      <p:sp>
        <p:nvSpPr>
          <p:cNvPr id="273" name="-1"/>
          <p:cNvSpPr txBox="1"/>
          <p:nvPr/>
        </p:nvSpPr>
        <p:spPr>
          <a:xfrm>
            <a:off x="6845300" y="1854200"/>
            <a:ext cx="55341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-1</a:t>
            </a:r>
          </a:p>
        </p:txBody>
      </p:sp>
      <p:sp>
        <p:nvSpPr>
          <p:cNvPr id="274" name="-1"/>
          <p:cNvSpPr txBox="1"/>
          <p:nvPr/>
        </p:nvSpPr>
        <p:spPr>
          <a:xfrm>
            <a:off x="7747000" y="6032500"/>
            <a:ext cx="55341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-1</a:t>
            </a:r>
          </a:p>
        </p:txBody>
      </p:sp>
      <p:sp>
        <p:nvSpPr>
          <p:cNvPr id="275" name="-2"/>
          <p:cNvSpPr txBox="1"/>
          <p:nvPr/>
        </p:nvSpPr>
        <p:spPr>
          <a:xfrm>
            <a:off x="4864100" y="3619500"/>
            <a:ext cx="55341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-2</a:t>
            </a:r>
          </a:p>
        </p:txBody>
      </p:sp>
      <p:sp>
        <p:nvSpPr>
          <p:cNvPr id="276" name="-3"/>
          <p:cNvSpPr txBox="1"/>
          <p:nvPr/>
        </p:nvSpPr>
        <p:spPr>
          <a:xfrm>
            <a:off x="2654300" y="4787900"/>
            <a:ext cx="55341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-3</a:t>
            </a:r>
          </a:p>
        </p:txBody>
      </p:sp>
      <p:sp>
        <p:nvSpPr>
          <p:cNvPr id="277" name="-3"/>
          <p:cNvSpPr txBox="1"/>
          <p:nvPr/>
        </p:nvSpPr>
        <p:spPr>
          <a:xfrm>
            <a:off x="9918700" y="2946400"/>
            <a:ext cx="55341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-3</a:t>
            </a:r>
          </a:p>
        </p:txBody>
      </p:sp>
      <p:sp>
        <p:nvSpPr>
          <p:cNvPr id="278" name="-4"/>
          <p:cNvSpPr txBox="1"/>
          <p:nvPr/>
        </p:nvSpPr>
        <p:spPr>
          <a:xfrm>
            <a:off x="7132017" y="4394200"/>
            <a:ext cx="99060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-4</a:t>
            </a:r>
          </a:p>
        </p:txBody>
      </p:sp>
      <p:pic>
        <p:nvPicPr>
          <p:cNvPr id="279" name="Rings F1.4.png" descr="Rings F1.4.png"/>
          <p:cNvPicPr>
            <a:picLocks noChangeAspect="1"/>
          </p:cNvPicPr>
          <p:nvPr/>
        </p:nvPicPr>
        <p:blipFill>
          <a:blip r:embed="rId2">
            <a:extLst/>
          </a:blip>
          <a:srcRect l="8058" t="65260" r="48025" b="15804"/>
          <a:stretch>
            <a:fillRect/>
          </a:stretch>
        </p:blipFill>
        <p:spPr>
          <a:xfrm>
            <a:off x="7323167" y="215900"/>
            <a:ext cx="4775201" cy="1536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Y forms"/>
          <p:cNvSpPr txBox="1"/>
          <p:nvPr/>
        </p:nvSpPr>
        <p:spPr>
          <a:xfrm>
            <a:off x="5440058" y="6350000"/>
            <a:ext cx="183482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4F7A28"/>
                </a:solidFill>
              </a:defRPr>
            </a:lvl1pPr>
          </a:lstStyle>
          <a:p>
            <a:pPr/>
            <a:r>
              <a:t>Y forms</a:t>
            </a:r>
          </a:p>
        </p:txBody>
      </p:sp>
      <p:sp>
        <p:nvSpPr>
          <p:cNvPr id="282" name="-1 links X and X’ = appoggiaturas in X and Y"/>
          <p:cNvSpPr txBox="1"/>
          <p:nvPr/>
        </p:nvSpPr>
        <p:spPr>
          <a:xfrm>
            <a:off x="1929798" y="7562850"/>
            <a:ext cx="965481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61FF"/>
                </a:solidFill>
              </a:defRPr>
            </a:lvl1pPr>
          </a:lstStyle>
          <a:p>
            <a:pPr/>
            <a:r>
              <a:t>-1 links X and X’ = appoggiaturas in X and Y</a:t>
            </a:r>
          </a:p>
        </p:txBody>
      </p:sp>
      <p:sp>
        <p:nvSpPr>
          <p:cNvPr id="283" name="the remaining arrows reverse the gestures in X"/>
          <p:cNvSpPr txBox="1"/>
          <p:nvPr/>
        </p:nvSpPr>
        <p:spPr>
          <a:xfrm>
            <a:off x="1441933" y="7816849"/>
            <a:ext cx="1030437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669C35"/>
                </a:solidFill>
              </a:defRPr>
            </a:lvl1pPr>
          </a:lstStyle>
          <a:p>
            <a:pPr/>
            <a:r>
              <a:t>the remaining arrows reverse the gestures in X</a:t>
            </a:r>
          </a:p>
        </p:txBody>
      </p:sp>
      <p:sp>
        <p:nvSpPr>
          <p:cNvPr id="284" name="-3 takes Y to T(Y), while -3 in X connects B4 and F#4"/>
          <p:cNvSpPr txBox="1"/>
          <p:nvPr/>
        </p:nvSpPr>
        <p:spPr>
          <a:xfrm>
            <a:off x="970650" y="8464550"/>
            <a:ext cx="1157276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8CB4"/>
                </a:solidFill>
              </a:defRPr>
            </a:lvl1pPr>
          </a:lstStyle>
          <a:p>
            <a:pPr/>
            <a:r>
              <a:t>-3 takes Y to T(Y), while -3 in X connects B4 and F#4</a:t>
            </a:r>
          </a:p>
        </p:txBody>
      </p:sp>
      <p:sp>
        <p:nvSpPr>
          <p:cNvPr id="285" name="B4"/>
          <p:cNvSpPr/>
          <p:nvPr/>
        </p:nvSpPr>
        <p:spPr>
          <a:xfrm>
            <a:off x="762000" y="2959100"/>
            <a:ext cx="965200" cy="927100"/>
          </a:xfrm>
          <a:prstGeom prst="ellipse">
            <a:avLst/>
          </a:prstGeom>
          <a:solidFill>
            <a:srgbClr val="008F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B4</a:t>
            </a:r>
          </a:p>
        </p:txBody>
      </p:sp>
      <p:sp>
        <p:nvSpPr>
          <p:cNvPr id="286" name="D5"/>
          <p:cNvSpPr/>
          <p:nvPr/>
        </p:nvSpPr>
        <p:spPr>
          <a:xfrm>
            <a:off x="4343400" y="1955800"/>
            <a:ext cx="965200" cy="927100"/>
          </a:xfrm>
          <a:prstGeom prst="ellipse">
            <a:avLst/>
          </a:prstGeom>
          <a:solidFill>
            <a:srgbClr val="008F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D5</a:t>
            </a:r>
          </a:p>
        </p:txBody>
      </p:sp>
      <p:sp>
        <p:nvSpPr>
          <p:cNvPr id="287" name="F#4"/>
          <p:cNvSpPr/>
          <p:nvPr/>
        </p:nvSpPr>
        <p:spPr>
          <a:xfrm>
            <a:off x="7670800" y="4787900"/>
            <a:ext cx="965200" cy="927100"/>
          </a:xfrm>
          <a:prstGeom prst="ellipse">
            <a:avLst/>
          </a:prstGeom>
          <a:solidFill>
            <a:srgbClr val="008F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F</a:t>
            </a:r>
            <a:r>
              <a:rPr baseline="31999"/>
              <a:t>#</a:t>
            </a:r>
            <a:r>
              <a:t>4</a:t>
            </a:r>
          </a:p>
        </p:txBody>
      </p:sp>
      <p:sp>
        <p:nvSpPr>
          <p:cNvPr id="288" name="E4"/>
          <p:cNvSpPr/>
          <p:nvPr/>
        </p:nvSpPr>
        <p:spPr>
          <a:xfrm>
            <a:off x="10325100" y="5283200"/>
            <a:ext cx="965200" cy="927100"/>
          </a:xfrm>
          <a:prstGeom prst="ellipse">
            <a:avLst/>
          </a:prstGeom>
          <a:solidFill>
            <a:srgbClr val="008F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E4</a:t>
            </a:r>
          </a:p>
        </p:txBody>
      </p:sp>
      <p:sp>
        <p:nvSpPr>
          <p:cNvPr id="289" name="A4"/>
          <p:cNvSpPr/>
          <p:nvPr/>
        </p:nvSpPr>
        <p:spPr>
          <a:xfrm>
            <a:off x="2946400" y="3987800"/>
            <a:ext cx="965200" cy="927100"/>
          </a:xfrm>
          <a:prstGeom prst="ellipse">
            <a:avLst/>
          </a:prstGeom>
          <a:solidFill>
            <a:srgbClr val="008F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A4</a:t>
            </a:r>
          </a:p>
        </p:txBody>
      </p:sp>
      <p:sp>
        <p:nvSpPr>
          <p:cNvPr id="290" name="A4"/>
          <p:cNvSpPr/>
          <p:nvPr/>
        </p:nvSpPr>
        <p:spPr>
          <a:xfrm>
            <a:off x="10134600" y="2743200"/>
            <a:ext cx="965200" cy="927100"/>
          </a:xfrm>
          <a:prstGeom prst="ellipse">
            <a:avLst/>
          </a:prstGeom>
          <a:solidFill>
            <a:srgbClr val="008F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A4</a:t>
            </a:r>
          </a:p>
        </p:txBody>
      </p:sp>
      <p:sp>
        <p:nvSpPr>
          <p:cNvPr id="291" name="Y"/>
          <p:cNvSpPr txBox="1"/>
          <p:nvPr/>
        </p:nvSpPr>
        <p:spPr>
          <a:xfrm>
            <a:off x="1618034" y="1333500"/>
            <a:ext cx="43647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</a:t>
            </a:r>
          </a:p>
        </p:txBody>
      </p:sp>
      <p:sp>
        <p:nvSpPr>
          <p:cNvPr id="292" name="T(Y)"/>
          <p:cNvSpPr txBox="1"/>
          <p:nvPr/>
        </p:nvSpPr>
        <p:spPr>
          <a:xfrm>
            <a:off x="7047532" y="1333500"/>
            <a:ext cx="110348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T(Y)</a:t>
            </a:r>
          </a:p>
        </p:txBody>
      </p:sp>
      <p:sp>
        <p:nvSpPr>
          <p:cNvPr id="293" name="Line"/>
          <p:cNvSpPr/>
          <p:nvPr/>
        </p:nvSpPr>
        <p:spPr>
          <a:xfrm flipH="1">
            <a:off x="1689100" y="2514600"/>
            <a:ext cx="2552700" cy="55880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4" name="Line"/>
          <p:cNvSpPr/>
          <p:nvPr/>
        </p:nvSpPr>
        <p:spPr>
          <a:xfrm flipV="1">
            <a:off x="4051300" y="2870200"/>
            <a:ext cx="800100" cy="143510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5" name="Line"/>
          <p:cNvSpPr/>
          <p:nvPr/>
        </p:nvSpPr>
        <p:spPr>
          <a:xfrm flipH="1" flipV="1">
            <a:off x="1295400" y="3936999"/>
            <a:ext cx="1600200" cy="30480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6" name="Line"/>
          <p:cNvSpPr/>
          <p:nvPr/>
        </p:nvSpPr>
        <p:spPr>
          <a:xfrm flipH="1">
            <a:off x="8407400" y="3314700"/>
            <a:ext cx="1727200" cy="146050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7" name="Line"/>
          <p:cNvSpPr/>
          <p:nvPr/>
        </p:nvSpPr>
        <p:spPr>
          <a:xfrm flipH="1" flipV="1">
            <a:off x="10566400" y="3835400"/>
            <a:ext cx="12701" cy="138430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8" name="Line"/>
          <p:cNvSpPr/>
          <p:nvPr/>
        </p:nvSpPr>
        <p:spPr>
          <a:xfrm flipH="1" flipV="1">
            <a:off x="8648700" y="5587999"/>
            <a:ext cx="1587500" cy="22860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9" name="Line"/>
          <p:cNvSpPr/>
          <p:nvPr/>
        </p:nvSpPr>
        <p:spPr>
          <a:xfrm flipH="1" flipV="1">
            <a:off x="1104900" y="3873499"/>
            <a:ext cx="2006600" cy="2374901"/>
          </a:xfrm>
          <a:prstGeom prst="line">
            <a:avLst/>
          </a:prstGeom>
          <a:ln w="38100">
            <a:solidFill>
              <a:srgbClr val="008F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0" name="-1"/>
          <p:cNvSpPr txBox="1"/>
          <p:nvPr/>
        </p:nvSpPr>
        <p:spPr>
          <a:xfrm>
            <a:off x="2080263" y="3327400"/>
            <a:ext cx="55341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-1</a:t>
            </a:r>
          </a:p>
        </p:txBody>
      </p:sp>
      <p:sp>
        <p:nvSpPr>
          <p:cNvPr id="301" name="-1"/>
          <p:cNvSpPr txBox="1"/>
          <p:nvPr/>
        </p:nvSpPr>
        <p:spPr>
          <a:xfrm>
            <a:off x="9283700" y="4813300"/>
            <a:ext cx="55341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-1</a:t>
            </a:r>
          </a:p>
        </p:txBody>
      </p:sp>
      <p:sp>
        <p:nvSpPr>
          <p:cNvPr id="302" name="+2"/>
          <p:cNvSpPr txBox="1"/>
          <p:nvPr/>
        </p:nvSpPr>
        <p:spPr>
          <a:xfrm>
            <a:off x="2178360" y="2057400"/>
            <a:ext cx="69249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+2</a:t>
            </a:r>
          </a:p>
        </p:txBody>
      </p:sp>
      <p:sp>
        <p:nvSpPr>
          <p:cNvPr id="303" name="+3"/>
          <p:cNvSpPr txBox="1"/>
          <p:nvPr/>
        </p:nvSpPr>
        <p:spPr>
          <a:xfrm>
            <a:off x="4604060" y="3340100"/>
            <a:ext cx="69249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+3</a:t>
            </a:r>
          </a:p>
        </p:txBody>
      </p:sp>
      <p:sp>
        <p:nvSpPr>
          <p:cNvPr id="304" name="-3"/>
          <p:cNvSpPr txBox="1"/>
          <p:nvPr/>
        </p:nvSpPr>
        <p:spPr>
          <a:xfrm>
            <a:off x="4325317" y="6032500"/>
            <a:ext cx="99060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-3</a:t>
            </a:r>
          </a:p>
        </p:txBody>
      </p:sp>
      <p:sp>
        <p:nvSpPr>
          <p:cNvPr id="305" name="Line"/>
          <p:cNvSpPr/>
          <p:nvPr/>
        </p:nvSpPr>
        <p:spPr>
          <a:xfrm flipH="1">
            <a:off x="3073399" y="5448300"/>
            <a:ext cx="4508501" cy="736599"/>
          </a:xfrm>
          <a:prstGeom prst="line">
            <a:avLst/>
          </a:prstGeom>
          <a:ln w="38100">
            <a:solidFill>
              <a:srgbClr val="008F00"/>
            </a:solidFill>
            <a:custDash>
              <a:ds d="200000" sp="200000"/>
            </a:custDash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6" name="+2"/>
          <p:cNvSpPr txBox="1"/>
          <p:nvPr/>
        </p:nvSpPr>
        <p:spPr>
          <a:xfrm>
            <a:off x="8559800" y="3136900"/>
            <a:ext cx="69249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+2</a:t>
            </a:r>
          </a:p>
        </p:txBody>
      </p:sp>
      <p:sp>
        <p:nvSpPr>
          <p:cNvPr id="307" name="+3"/>
          <p:cNvSpPr txBox="1"/>
          <p:nvPr/>
        </p:nvSpPr>
        <p:spPr>
          <a:xfrm>
            <a:off x="10833100" y="4165600"/>
            <a:ext cx="69249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+3</a:t>
            </a:r>
          </a:p>
        </p:txBody>
      </p:sp>
      <p:sp>
        <p:nvSpPr>
          <p:cNvPr id="308" name="Oval"/>
          <p:cNvSpPr/>
          <p:nvPr/>
        </p:nvSpPr>
        <p:spPr>
          <a:xfrm>
            <a:off x="1905000" y="3136900"/>
            <a:ext cx="1079500" cy="1066800"/>
          </a:xfrm>
          <a:prstGeom prst="ellipse">
            <a:avLst/>
          </a:prstGeom>
          <a:ln w="76200">
            <a:solidFill>
              <a:srgbClr val="0056D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09" name="Oval"/>
          <p:cNvSpPr/>
          <p:nvPr/>
        </p:nvSpPr>
        <p:spPr>
          <a:xfrm>
            <a:off x="9080500" y="4559300"/>
            <a:ext cx="1079500" cy="1066800"/>
          </a:xfrm>
          <a:prstGeom prst="ellipse">
            <a:avLst/>
          </a:prstGeom>
          <a:ln w="76200">
            <a:solidFill>
              <a:srgbClr val="0056D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10" name="+"/>
          <p:cNvSpPr txBox="1"/>
          <p:nvPr/>
        </p:nvSpPr>
        <p:spPr>
          <a:xfrm>
            <a:off x="2130511" y="2044700"/>
            <a:ext cx="47007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4F7A28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F7A28"/>
                </a:solidFill>
              </a:rPr>
              <a:t>+</a:t>
            </a:r>
          </a:p>
        </p:txBody>
      </p:sp>
      <p:sp>
        <p:nvSpPr>
          <p:cNvPr id="311" name="+"/>
          <p:cNvSpPr txBox="1"/>
          <p:nvPr/>
        </p:nvSpPr>
        <p:spPr>
          <a:xfrm>
            <a:off x="4584700" y="3340100"/>
            <a:ext cx="47007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4F7A28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F7A28"/>
                </a:solidFill>
              </a:rPr>
              <a:t>+</a:t>
            </a:r>
          </a:p>
        </p:txBody>
      </p:sp>
      <p:sp>
        <p:nvSpPr>
          <p:cNvPr id="312" name="+"/>
          <p:cNvSpPr txBox="1"/>
          <p:nvPr/>
        </p:nvSpPr>
        <p:spPr>
          <a:xfrm>
            <a:off x="8559800" y="3136900"/>
            <a:ext cx="47007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4F7A28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F7A28"/>
                </a:solidFill>
              </a:rPr>
              <a:t>+</a:t>
            </a:r>
          </a:p>
        </p:txBody>
      </p:sp>
      <p:sp>
        <p:nvSpPr>
          <p:cNvPr id="313" name="+"/>
          <p:cNvSpPr txBox="1"/>
          <p:nvPr/>
        </p:nvSpPr>
        <p:spPr>
          <a:xfrm>
            <a:off x="10833100" y="4165600"/>
            <a:ext cx="47007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4F7A28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F7A28"/>
                </a:solidFill>
              </a:rPr>
              <a:t>+</a:t>
            </a:r>
          </a:p>
        </p:txBody>
      </p:sp>
      <p:sp>
        <p:nvSpPr>
          <p:cNvPr id="314" name="Oval"/>
          <p:cNvSpPr/>
          <p:nvPr/>
        </p:nvSpPr>
        <p:spPr>
          <a:xfrm>
            <a:off x="4279900" y="5981700"/>
            <a:ext cx="1079500" cy="1066800"/>
          </a:xfrm>
          <a:prstGeom prst="ellipse">
            <a:avLst/>
          </a:prstGeom>
          <a:ln w="76200">
            <a:solidFill>
              <a:srgbClr val="008CB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315" name="Rings F1.4.png" descr="Rings F1.4.png"/>
          <p:cNvPicPr>
            <a:picLocks noChangeAspect="1"/>
          </p:cNvPicPr>
          <p:nvPr/>
        </p:nvPicPr>
        <p:blipFill>
          <a:blip r:embed="rId2">
            <a:extLst/>
          </a:blip>
          <a:srcRect l="52908" t="66199" r="21417" b="14865"/>
          <a:stretch>
            <a:fillRect/>
          </a:stretch>
        </p:blipFill>
        <p:spPr>
          <a:xfrm>
            <a:off x="9075767" y="158750"/>
            <a:ext cx="2768601" cy="152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xit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8" dur="1000" fill="hold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Class="exit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2" dur="1000" fill="hold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xit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xit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xit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xit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xit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4" grpId="14"/>
      <p:bldP build="whole" bldLvl="1" animBg="1" rev="0" advAuto="0" spid="311" grpId="10"/>
      <p:bldP build="whole" bldLvl="1" animBg="1" rev="0" advAuto="0" spid="308" grpId="8"/>
      <p:bldP build="whole" bldLvl="1" animBg="1" rev="0" advAuto="0" spid="309" grpId="9"/>
      <p:bldP build="whole" bldLvl="1" animBg="1" rev="0" advAuto="0" spid="312" grpId="11"/>
      <p:bldP build="whole" bldLvl="1" animBg="1" rev="0" advAuto="0" spid="283" grpId="6"/>
      <p:bldP build="whole" bldLvl="1" animBg="1" rev="0" advAuto="0" spid="282" grpId="2"/>
      <p:bldP build="whole" bldLvl="1" animBg="1" rev="0" advAuto="0" spid="282" grpId="5"/>
      <p:bldP build="whole" bldLvl="1" animBg="1" rev="0" advAuto="0" spid="313" grpId="12"/>
      <p:bldP build="whole" bldLvl="1" animBg="1" rev="0" advAuto="0" spid="310" grpId="15"/>
      <p:bldP build="whole" bldLvl="1" animBg="1" rev="0" advAuto="0" spid="311" grpId="16"/>
      <p:bldP build="whole" bldLvl="1" animBg="1" rev="0" advAuto="0" spid="312" grpId="17"/>
      <p:bldP build="whole" bldLvl="1" animBg="1" rev="0" advAuto="0" spid="283" grpId="13"/>
      <p:bldP build="whole" bldLvl="1" animBg="1" rev="0" advAuto="0" spid="313" grpId="18"/>
      <p:bldP build="whole" bldLvl="1" animBg="1" rev="0" advAuto="0" spid="314" grpId="19"/>
      <p:bldP build="whole" bldLvl="1" animBg="1" rev="0" advAuto="0" spid="281" grpId="1"/>
      <p:bldP build="whole" bldLvl="1" animBg="1" rev="0" advAuto="0" spid="309" grpId="4"/>
      <p:bldP build="whole" bldLvl="1" animBg="1" rev="0" advAuto="0" spid="308" grpId="3"/>
      <p:bldP build="whole" bldLvl="1" animBg="1" rev="0" advAuto="0" spid="310" grpId="7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chubert, Piano Sonata, D. 664, mvt. ii, mm. 1–7"/>
          <p:cNvSpPr txBox="1"/>
          <p:nvPr>
            <p:ph type="title"/>
          </p:nvPr>
        </p:nvSpPr>
        <p:spPr>
          <a:xfrm>
            <a:off x="800100" y="8407400"/>
            <a:ext cx="10464800" cy="11811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Schubert, Piano Sonata, D. 664, mvt. ii, mm. 1–7 </a:t>
            </a:r>
          </a:p>
        </p:txBody>
      </p:sp>
      <p:sp>
        <p:nvSpPr>
          <p:cNvPr id="318" name="Same 3 transformations as Y in a different order"/>
          <p:cNvSpPr txBox="1"/>
          <p:nvPr/>
        </p:nvSpPr>
        <p:spPr>
          <a:xfrm>
            <a:off x="1269323" y="4965700"/>
            <a:ext cx="1045569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32400"/>
                </a:solidFill>
              </a:defRPr>
            </a:lvl1pPr>
          </a:lstStyle>
          <a:p>
            <a:pPr/>
            <a:r>
              <a:t>Same 3 transformations as Y in a different order</a:t>
            </a:r>
          </a:p>
        </p:txBody>
      </p:sp>
      <p:sp>
        <p:nvSpPr>
          <p:cNvPr id="319" name="D4"/>
          <p:cNvSpPr/>
          <p:nvPr/>
        </p:nvSpPr>
        <p:spPr>
          <a:xfrm>
            <a:off x="927100" y="2857500"/>
            <a:ext cx="965200" cy="927100"/>
          </a:xfrm>
          <a:prstGeom prst="ellipse">
            <a:avLst/>
          </a:prstGeom>
          <a:solidFill>
            <a:srgbClr val="B51A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D4</a:t>
            </a:r>
          </a:p>
        </p:txBody>
      </p:sp>
      <p:sp>
        <p:nvSpPr>
          <p:cNvPr id="320" name="G4"/>
          <p:cNvSpPr/>
          <p:nvPr/>
        </p:nvSpPr>
        <p:spPr>
          <a:xfrm>
            <a:off x="5549900" y="914400"/>
            <a:ext cx="965200" cy="927100"/>
          </a:xfrm>
          <a:prstGeom prst="ellipse">
            <a:avLst/>
          </a:prstGeom>
          <a:solidFill>
            <a:srgbClr val="B51A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G4</a:t>
            </a:r>
          </a:p>
        </p:txBody>
      </p:sp>
      <p:sp>
        <p:nvSpPr>
          <p:cNvPr id="321" name="F#4"/>
          <p:cNvSpPr/>
          <p:nvPr/>
        </p:nvSpPr>
        <p:spPr>
          <a:xfrm>
            <a:off x="8102600" y="2273300"/>
            <a:ext cx="965200" cy="927100"/>
          </a:xfrm>
          <a:prstGeom prst="ellipse">
            <a:avLst/>
          </a:prstGeom>
          <a:solidFill>
            <a:srgbClr val="B51A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F</a:t>
            </a:r>
            <a:r>
              <a:rPr baseline="31999"/>
              <a:t>#</a:t>
            </a:r>
            <a:r>
              <a:t>4</a:t>
            </a:r>
          </a:p>
        </p:txBody>
      </p:sp>
      <p:sp>
        <p:nvSpPr>
          <p:cNvPr id="322" name="Cad"/>
          <p:cNvSpPr txBox="1"/>
          <p:nvPr/>
        </p:nvSpPr>
        <p:spPr>
          <a:xfrm>
            <a:off x="1645325" y="406400"/>
            <a:ext cx="99149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Cad</a:t>
            </a:r>
          </a:p>
        </p:txBody>
      </p:sp>
      <p:sp>
        <p:nvSpPr>
          <p:cNvPr id="323" name="Line"/>
          <p:cNvSpPr/>
          <p:nvPr/>
        </p:nvSpPr>
        <p:spPr>
          <a:xfrm flipH="1">
            <a:off x="1828800" y="1295400"/>
            <a:ext cx="3657600" cy="177800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4" name="Line"/>
          <p:cNvSpPr/>
          <p:nvPr/>
        </p:nvSpPr>
        <p:spPr>
          <a:xfrm flipH="1" flipV="1">
            <a:off x="6616700" y="1447799"/>
            <a:ext cx="1676400" cy="80010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5" name="Line"/>
          <p:cNvSpPr/>
          <p:nvPr/>
        </p:nvSpPr>
        <p:spPr>
          <a:xfrm flipH="1">
            <a:off x="1828799" y="2971800"/>
            <a:ext cx="6261101" cy="71120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6" name="-1"/>
          <p:cNvSpPr txBox="1"/>
          <p:nvPr/>
        </p:nvSpPr>
        <p:spPr>
          <a:xfrm>
            <a:off x="7503163" y="1016000"/>
            <a:ext cx="55341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-1</a:t>
            </a:r>
          </a:p>
        </p:txBody>
      </p:sp>
      <p:sp>
        <p:nvSpPr>
          <p:cNvPr id="327" name="+2"/>
          <p:cNvSpPr txBox="1"/>
          <p:nvPr/>
        </p:nvSpPr>
        <p:spPr>
          <a:xfrm>
            <a:off x="5188260" y="3403600"/>
            <a:ext cx="69249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+2</a:t>
            </a:r>
          </a:p>
        </p:txBody>
      </p:sp>
      <p:sp>
        <p:nvSpPr>
          <p:cNvPr id="328" name="+3"/>
          <p:cNvSpPr txBox="1"/>
          <p:nvPr/>
        </p:nvSpPr>
        <p:spPr>
          <a:xfrm>
            <a:off x="2826060" y="1549400"/>
            <a:ext cx="69249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+3</a:t>
            </a:r>
          </a:p>
        </p:txBody>
      </p:sp>
      <p:sp>
        <p:nvSpPr>
          <p:cNvPr id="329" name="-1 ends the cadence, the reversal heightened by x"/>
          <p:cNvSpPr txBox="1"/>
          <p:nvPr/>
        </p:nvSpPr>
        <p:spPr>
          <a:xfrm>
            <a:off x="1114511" y="5676900"/>
            <a:ext cx="1076667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95000"/>
                </a:solidFill>
              </a:defRPr>
            </a:lvl1pPr>
          </a:lstStyle>
          <a:p>
            <a:pPr/>
            <a:r>
              <a:t>-1 ends the cadence, the reversal heightened by x</a:t>
            </a:r>
          </a:p>
        </p:txBody>
      </p:sp>
      <p:pic>
        <p:nvPicPr>
          <p:cNvPr id="330" name="Rings F1.4.png" descr="Rings F1.4.png"/>
          <p:cNvPicPr>
            <a:picLocks noChangeAspect="1"/>
          </p:cNvPicPr>
          <p:nvPr/>
        </p:nvPicPr>
        <p:blipFill>
          <a:blip r:embed="rId2">
            <a:extLst/>
          </a:blip>
          <a:srcRect l="78582" t="66199" r="4105" b="14865"/>
          <a:stretch>
            <a:fillRect/>
          </a:stretch>
        </p:blipFill>
        <p:spPr>
          <a:xfrm>
            <a:off x="9837767" y="336550"/>
            <a:ext cx="1866901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Cad is a retrograde inversion of Y and T(Y) about F#4"/>
          <p:cNvSpPr txBox="1"/>
          <p:nvPr/>
        </p:nvSpPr>
        <p:spPr>
          <a:xfrm>
            <a:off x="645145" y="6159500"/>
            <a:ext cx="1171158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58400"/>
                </a:solidFill>
              </a:defRPr>
            </a:lvl1pPr>
          </a:lstStyle>
          <a:p>
            <a:pPr/>
            <a:r>
              <a:t>Cad is a retrograde inversion of Y and T(Y) about F#4</a:t>
            </a:r>
          </a:p>
        </p:txBody>
      </p:sp>
      <p:sp>
        <p:nvSpPr>
          <p:cNvPr id="332" name="Cad is the first gesture to begin with an ascent,…"/>
          <p:cNvSpPr txBox="1"/>
          <p:nvPr/>
        </p:nvSpPr>
        <p:spPr>
          <a:xfrm>
            <a:off x="1091" y="6267450"/>
            <a:ext cx="130048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7A4A00"/>
                </a:solidFill>
              </a:defRPr>
            </a:pPr>
            <a:r>
              <a:t>Cad is the first gesture to begin with an ascent, </a:t>
            </a:r>
          </a:p>
          <a:p>
            <a:pPr>
              <a:defRPr>
                <a:solidFill>
                  <a:srgbClr val="7A4A00"/>
                </a:solidFill>
              </a:defRPr>
            </a:pPr>
            <a:r>
              <a:t>and doesn’t relate to X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2" grpId="6"/>
      <p:bldP build="whole" bldLvl="1" animBg="1" rev="0" advAuto="0" spid="331" grpId="4"/>
      <p:bldP build="whole" bldLvl="1" animBg="1" rev="0" advAuto="0" spid="329" grpId="2"/>
      <p:bldP build="whole" bldLvl="1" animBg="1" rev="0" advAuto="0" spid="329" grpId="3"/>
      <p:bldP build="whole" bldLvl="1" animBg="1" rev="0" advAuto="0" spid="318" grpId="1"/>
      <p:bldP build="whole" bldLvl="1" animBg="1" rev="0" advAuto="0" spid="331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intervallic vs. transformational"/>
          <p:cNvSpPr txBox="1"/>
          <p:nvPr>
            <p:ph type="title"/>
          </p:nvPr>
        </p:nvSpPr>
        <p:spPr>
          <a:xfrm>
            <a:off x="1270000" y="254000"/>
            <a:ext cx="10464800" cy="14351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intervallic vs. transformational</a:t>
            </a:r>
          </a:p>
        </p:txBody>
      </p:sp>
      <p:sp>
        <p:nvSpPr>
          <p:cNvPr id="153" name="the relationship between two musical objects vs. recreate a given relationship…"/>
          <p:cNvSpPr txBox="1"/>
          <p:nvPr>
            <p:ph type="body" idx="1"/>
          </p:nvPr>
        </p:nvSpPr>
        <p:spPr>
          <a:xfrm>
            <a:off x="1270000" y="1879600"/>
            <a:ext cx="10464800" cy="5715000"/>
          </a:xfrm>
          <a:prstGeom prst="rect">
            <a:avLst/>
          </a:prstGeom>
        </p:spPr>
        <p:txBody>
          <a:bodyPr/>
          <a:lstStyle/>
          <a:p>
            <a:pPr/>
            <a:r>
              <a:t>the relationship between two musical objects vs. recreate a given relationship</a:t>
            </a:r>
          </a:p>
          <a:p>
            <a:pPr/>
            <a:r>
              <a:t>Musical entities are members of sets</a:t>
            </a:r>
          </a:p>
          <a:p>
            <a:pPr/>
            <a:r>
              <a:t>intervals or transformations members of groups or semigroups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chubert, Piano Sonata, D. 664, mvt. ii, mm. 1–7"/>
          <p:cNvSpPr txBox="1"/>
          <p:nvPr>
            <p:ph type="title"/>
          </p:nvPr>
        </p:nvSpPr>
        <p:spPr>
          <a:xfrm>
            <a:off x="800100" y="8407400"/>
            <a:ext cx="10464800" cy="11811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Schubert, Piano Sonata, D. 664, mvt. ii, mm. 1–7 </a:t>
            </a:r>
          </a:p>
        </p:txBody>
      </p:sp>
      <p:sp>
        <p:nvSpPr>
          <p:cNvPr id="335" name="For the first time +1 appears, as A/B reverses"/>
          <p:cNvSpPr txBox="1"/>
          <p:nvPr/>
        </p:nvSpPr>
        <p:spPr>
          <a:xfrm>
            <a:off x="1569361" y="4965700"/>
            <a:ext cx="985562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561029"/>
                </a:solidFill>
              </a:defRPr>
            </a:lvl1pPr>
          </a:lstStyle>
          <a:p>
            <a:pPr/>
            <a:r>
              <a:t>For the first time +1 appears, as A/B reverses</a:t>
            </a:r>
          </a:p>
        </p:txBody>
      </p:sp>
      <p:sp>
        <p:nvSpPr>
          <p:cNvPr id="336" name="A2"/>
          <p:cNvSpPr/>
          <p:nvPr/>
        </p:nvSpPr>
        <p:spPr>
          <a:xfrm>
            <a:off x="2120900" y="3517900"/>
            <a:ext cx="965200" cy="927100"/>
          </a:xfrm>
          <a:prstGeom prst="ellipse">
            <a:avLst/>
          </a:prstGeom>
          <a:solidFill>
            <a:srgbClr val="561029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A2</a:t>
            </a:r>
          </a:p>
        </p:txBody>
      </p:sp>
      <p:sp>
        <p:nvSpPr>
          <p:cNvPr id="337" name="D3"/>
          <p:cNvSpPr/>
          <p:nvPr/>
        </p:nvSpPr>
        <p:spPr>
          <a:xfrm>
            <a:off x="6248400" y="533400"/>
            <a:ext cx="965200" cy="927100"/>
          </a:xfrm>
          <a:prstGeom prst="ellipse">
            <a:avLst/>
          </a:prstGeom>
          <a:solidFill>
            <a:srgbClr val="561029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D3</a:t>
            </a:r>
          </a:p>
        </p:txBody>
      </p:sp>
      <p:sp>
        <p:nvSpPr>
          <p:cNvPr id="338" name="B2"/>
          <p:cNvSpPr/>
          <p:nvPr/>
        </p:nvSpPr>
        <p:spPr>
          <a:xfrm>
            <a:off x="6210300" y="2590800"/>
            <a:ext cx="965200" cy="927100"/>
          </a:xfrm>
          <a:prstGeom prst="ellipse">
            <a:avLst/>
          </a:prstGeom>
          <a:solidFill>
            <a:srgbClr val="561029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B2</a:t>
            </a:r>
          </a:p>
        </p:txBody>
      </p:sp>
      <p:sp>
        <p:nvSpPr>
          <p:cNvPr id="339" name="BassCad"/>
          <p:cNvSpPr txBox="1"/>
          <p:nvPr/>
        </p:nvSpPr>
        <p:spPr>
          <a:xfrm>
            <a:off x="1176126" y="406400"/>
            <a:ext cx="192989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BassCad</a:t>
            </a:r>
          </a:p>
        </p:txBody>
      </p:sp>
      <p:sp>
        <p:nvSpPr>
          <p:cNvPr id="340" name="Line"/>
          <p:cNvSpPr/>
          <p:nvPr/>
        </p:nvSpPr>
        <p:spPr>
          <a:xfrm flipH="1">
            <a:off x="2540000" y="1193800"/>
            <a:ext cx="3632200" cy="224790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1" name="Line"/>
          <p:cNvSpPr/>
          <p:nvPr/>
        </p:nvSpPr>
        <p:spPr>
          <a:xfrm flipV="1">
            <a:off x="6997700" y="1295400"/>
            <a:ext cx="177801" cy="1320800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2" name="Line"/>
          <p:cNvSpPr/>
          <p:nvPr/>
        </p:nvSpPr>
        <p:spPr>
          <a:xfrm flipH="1">
            <a:off x="3162299" y="3124200"/>
            <a:ext cx="2933701" cy="82550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3" name="+1"/>
          <p:cNvSpPr txBox="1"/>
          <p:nvPr/>
        </p:nvSpPr>
        <p:spPr>
          <a:xfrm>
            <a:off x="4436423" y="3619500"/>
            <a:ext cx="69249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+1</a:t>
            </a:r>
          </a:p>
        </p:txBody>
      </p:sp>
      <p:sp>
        <p:nvSpPr>
          <p:cNvPr id="344" name="+2"/>
          <p:cNvSpPr txBox="1"/>
          <p:nvPr/>
        </p:nvSpPr>
        <p:spPr>
          <a:xfrm>
            <a:off x="7309160" y="1854200"/>
            <a:ext cx="69249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+2</a:t>
            </a:r>
          </a:p>
        </p:txBody>
      </p:sp>
      <p:sp>
        <p:nvSpPr>
          <p:cNvPr id="345" name="+3"/>
          <p:cNvSpPr txBox="1"/>
          <p:nvPr/>
        </p:nvSpPr>
        <p:spPr>
          <a:xfrm>
            <a:off x="3524560" y="1524000"/>
            <a:ext cx="69249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+3</a:t>
            </a:r>
          </a:p>
        </p:txBody>
      </p:sp>
      <p:sp>
        <p:nvSpPr>
          <p:cNvPr id="346" name="Cad has an inversional relationship with Y,…"/>
          <p:cNvSpPr txBox="1"/>
          <p:nvPr/>
        </p:nvSpPr>
        <p:spPr>
          <a:xfrm>
            <a:off x="1798" y="5619750"/>
            <a:ext cx="129921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B51A00"/>
                </a:solidFill>
              </a:defRPr>
            </a:pPr>
            <a:r>
              <a:t>Cad has an inversional relationship with Y, </a:t>
            </a:r>
          </a:p>
          <a:p>
            <a:pPr>
              <a:defRPr>
                <a:solidFill>
                  <a:srgbClr val="B51A00"/>
                </a:solidFill>
              </a:defRPr>
            </a:pPr>
            <a:r>
              <a:t>BassCad has an inversional relationship with X</a:t>
            </a:r>
          </a:p>
        </p:txBody>
      </p:sp>
      <p:pic>
        <p:nvPicPr>
          <p:cNvPr id="347" name="Rings F1.4.png" descr="Rings F1.4.png"/>
          <p:cNvPicPr>
            <a:picLocks noChangeAspect="1"/>
          </p:cNvPicPr>
          <p:nvPr/>
        </p:nvPicPr>
        <p:blipFill>
          <a:blip r:embed="rId2">
            <a:extLst/>
          </a:blip>
          <a:srcRect l="65039" t="86080" r="4105" b="0"/>
          <a:stretch>
            <a:fillRect/>
          </a:stretch>
        </p:blipFill>
        <p:spPr>
          <a:xfrm>
            <a:off x="8567767" y="615950"/>
            <a:ext cx="3327401" cy="1120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5" grpId="1"/>
      <p:bldP build="whole" bldLvl="1" animBg="1" rev="0" advAuto="0" spid="346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X Duration"/>
          <p:cNvSpPr txBox="1"/>
          <p:nvPr>
            <p:ph type="title"/>
          </p:nvPr>
        </p:nvSpPr>
        <p:spPr>
          <a:xfrm>
            <a:off x="787400" y="8458200"/>
            <a:ext cx="10464800" cy="11811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X Duration</a:t>
            </a:r>
          </a:p>
        </p:txBody>
      </p:sp>
      <p:sp>
        <p:nvSpPr>
          <p:cNvPr id="350" name="Ordered pairs (pitch, duration)"/>
          <p:cNvSpPr txBox="1"/>
          <p:nvPr/>
        </p:nvSpPr>
        <p:spPr>
          <a:xfrm>
            <a:off x="2620937" y="6667500"/>
            <a:ext cx="678727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56D6"/>
                </a:solidFill>
              </a:defRPr>
            </a:lvl1pPr>
          </a:lstStyle>
          <a:p>
            <a:pPr/>
            <a:r>
              <a:t>Ordered pairs (pitch, duration)</a:t>
            </a:r>
          </a:p>
        </p:txBody>
      </p:sp>
      <p:sp>
        <p:nvSpPr>
          <p:cNvPr id="351" name="B4"/>
          <p:cNvSpPr/>
          <p:nvPr/>
        </p:nvSpPr>
        <p:spPr>
          <a:xfrm>
            <a:off x="762000" y="2489200"/>
            <a:ext cx="965200" cy="927100"/>
          </a:xfrm>
          <a:prstGeom prst="ellipse">
            <a:avLst/>
          </a:prstGeom>
          <a:solidFill>
            <a:srgbClr val="002E7A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B4</a:t>
            </a:r>
          </a:p>
        </p:txBody>
      </p:sp>
      <p:sp>
        <p:nvSpPr>
          <p:cNvPr id="352" name="A4"/>
          <p:cNvSpPr/>
          <p:nvPr/>
        </p:nvSpPr>
        <p:spPr>
          <a:xfrm>
            <a:off x="3276600" y="2971800"/>
            <a:ext cx="965200" cy="927100"/>
          </a:xfrm>
          <a:prstGeom prst="ellipse">
            <a:avLst/>
          </a:prstGeom>
          <a:solidFill>
            <a:srgbClr val="002E7A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A4</a:t>
            </a:r>
          </a:p>
        </p:txBody>
      </p:sp>
      <p:sp>
        <p:nvSpPr>
          <p:cNvPr id="353" name="F#4"/>
          <p:cNvSpPr/>
          <p:nvPr/>
        </p:nvSpPr>
        <p:spPr>
          <a:xfrm>
            <a:off x="4660900" y="5029200"/>
            <a:ext cx="965200" cy="927100"/>
          </a:xfrm>
          <a:prstGeom prst="ellipse">
            <a:avLst/>
          </a:prstGeom>
          <a:solidFill>
            <a:srgbClr val="002E7A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F</a:t>
            </a:r>
            <a:r>
              <a:rPr baseline="31999"/>
              <a:t>#</a:t>
            </a:r>
            <a:r>
              <a:t>4</a:t>
            </a:r>
          </a:p>
        </p:txBody>
      </p:sp>
      <p:sp>
        <p:nvSpPr>
          <p:cNvPr id="354" name="B4"/>
          <p:cNvSpPr/>
          <p:nvPr/>
        </p:nvSpPr>
        <p:spPr>
          <a:xfrm>
            <a:off x="7150100" y="2489200"/>
            <a:ext cx="965200" cy="927100"/>
          </a:xfrm>
          <a:prstGeom prst="ellipse">
            <a:avLst/>
          </a:prstGeom>
          <a:solidFill>
            <a:srgbClr val="002E7A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B4</a:t>
            </a:r>
          </a:p>
        </p:txBody>
      </p:sp>
      <p:sp>
        <p:nvSpPr>
          <p:cNvPr id="355" name="A4"/>
          <p:cNvSpPr/>
          <p:nvPr/>
        </p:nvSpPr>
        <p:spPr>
          <a:xfrm>
            <a:off x="9829800" y="2222500"/>
            <a:ext cx="965200" cy="927100"/>
          </a:xfrm>
          <a:prstGeom prst="ellipse">
            <a:avLst/>
          </a:prstGeom>
          <a:solidFill>
            <a:srgbClr val="002E7A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A4</a:t>
            </a:r>
          </a:p>
        </p:txBody>
      </p:sp>
      <p:sp>
        <p:nvSpPr>
          <p:cNvPr id="356" name="proportional"/>
          <p:cNvSpPr txBox="1"/>
          <p:nvPr/>
        </p:nvSpPr>
        <p:spPr>
          <a:xfrm>
            <a:off x="1302475" y="266700"/>
            <a:ext cx="2464595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proportional</a:t>
            </a:r>
          </a:p>
        </p:txBody>
      </p:sp>
      <p:sp>
        <p:nvSpPr>
          <p:cNvPr id="357" name="additive"/>
          <p:cNvSpPr txBox="1"/>
          <p:nvPr/>
        </p:nvSpPr>
        <p:spPr>
          <a:xfrm>
            <a:off x="6806927" y="266700"/>
            <a:ext cx="1533898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additive</a:t>
            </a:r>
          </a:p>
        </p:txBody>
      </p:sp>
      <p:sp>
        <p:nvSpPr>
          <p:cNvPr id="358" name="Line"/>
          <p:cNvSpPr/>
          <p:nvPr/>
        </p:nvSpPr>
        <p:spPr>
          <a:xfrm flipH="1" flipV="1">
            <a:off x="1536700" y="2590798"/>
            <a:ext cx="2006600" cy="393703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9" name="Line"/>
          <p:cNvSpPr/>
          <p:nvPr/>
        </p:nvSpPr>
        <p:spPr>
          <a:xfrm flipH="1" flipV="1">
            <a:off x="4254499" y="3568700"/>
            <a:ext cx="876301" cy="139700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0" name="Line"/>
          <p:cNvSpPr/>
          <p:nvPr/>
        </p:nvSpPr>
        <p:spPr>
          <a:xfrm flipH="1" flipV="1">
            <a:off x="1295400" y="3467100"/>
            <a:ext cx="3289300" cy="204470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1" name="Line"/>
          <p:cNvSpPr/>
          <p:nvPr/>
        </p:nvSpPr>
        <p:spPr>
          <a:xfrm flipH="1" flipV="1">
            <a:off x="8216900" y="2514600"/>
            <a:ext cx="1384300" cy="31750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2" name="Line"/>
          <p:cNvSpPr/>
          <p:nvPr/>
        </p:nvSpPr>
        <p:spPr>
          <a:xfrm flipH="1" flipV="1">
            <a:off x="10553700" y="3162299"/>
            <a:ext cx="825500" cy="189230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3" name="Line"/>
          <p:cNvSpPr/>
          <p:nvPr/>
        </p:nvSpPr>
        <p:spPr>
          <a:xfrm flipH="1" flipV="1">
            <a:off x="7416800" y="3556000"/>
            <a:ext cx="2984500" cy="194310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4" name="(-1, 2)"/>
          <p:cNvSpPr txBox="1"/>
          <p:nvPr/>
        </p:nvSpPr>
        <p:spPr>
          <a:xfrm>
            <a:off x="1846423" y="1714500"/>
            <a:ext cx="137669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(-1, 2)</a:t>
            </a:r>
          </a:p>
        </p:txBody>
      </p:sp>
      <p:sp>
        <p:nvSpPr>
          <p:cNvPr id="365" name="(-2, 11/2)"/>
          <p:cNvSpPr txBox="1"/>
          <p:nvPr/>
        </p:nvSpPr>
        <p:spPr>
          <a:xfrm>
            <a:off x="4885580" y="3556000"/>
            <a:ext cx="188205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(-2, 1</a:t>
            </a:r>
            <a:r>
              <a:rPr baseline="31999"/>
              <a:t>1</a:t>
            </a:r>
            <a:r>
              <a:t>/</a:t>
            </a:r>
            <a:r>
              <a:rPr baseline="-5999"/>
              <a:t>2</a:t>
            </a:r>
            <a:r>
              <a:t>)</a:t>
            </a:r>
          </a:p>
        </p:txBody>
      </p:sp>
      <p:sp>
        <p:nvSpPr>
          <p:cNvPr id="366" name="(-3,3)"/>
          <p:cNvSpPr txBox="1"/>
          <p:nvPr/>
        </p:nvSpPr>
        <p:spPr>
          <a:xfrm>
            <a:off x="2150361" y="4914900"/>
            <a:ext cx="128189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(-3,3)</a:t>
            </a:r>
          </a:p>
        </p:txBody>
      </p:sp>
      <p:pic>
        <p:nvPicPr>
          <p:cNvPr id="367" name="Rings F1.4.png" descr="Rings F1.4.png"/>
          <p:cNvPicPr>
            <a:picLocks noChangeAspect="1"/>
          </p:cNvPicPr>
          <p:nvPr/>
        </p:nvPicPr>
        <p:blipFill>
          <a:blip r:embed="rId2">
            <a:extLst/>
          </a:blip>
          <a:srcRect l="8058" t="65260" r="64844" b="15804"/>
          <a:stretch>
            <a:fillRect/>
          </a:stretch>
        </p:blipFill>
        <p:spPr>
          <a:xfrm>
            <a:off x="9875867" y="165100"/>
            <a:ext cx="2946401" cy="1536700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F#4"/>
          <p:cNvSpPr/>
          <p:nvPr/>
        </p:nvSpPr>
        <p:spPr>
          <a:xfrm>
            <a:off x="10706100" y="5219700"/>
            <a:ext cx="965200" cy="927100"/>
          </a:xfrm>
          <a:prstGeom prst="ellipse">
            <a:avLst/>
          </a:prstGeom>
          <a:solidFill>
            <a:srgbClr val="002E7A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F</a:t>
            </a:r>
            <a:r>
              <a:rPr baseline="31999"/>
              <a:t>#</a:t>
            </a:r>
            <a:r>
              <a:t>4</a:t>
            </a:r>
          </a:p>
        </p:txBody>
      </p:sp>
      <p:sp>
        <p:nvSpPr>
          <p:cNvPr id="369" name="(-1, +   )"/>
          <p:cNvSpPr txBox="1"/>
          <p:nvPr/>
        </p:nvSpPr>
        <p:spPr>
          <a:xfrm>
            <a:off x="7070507" y="1447800"/>
            <a:ext cx="186608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(-1, +   )</a:t>
            </a:r>
          </a:p>
        </p:txBody>
      </p:sp>
      <p:sp>
        <p:nvSpPr>
          <p:cNvPr id="370" name="(-2, +    )"/>
          <p:cNvSpPr txBox="1"/>
          <p:nvPr/>
        </p:nvSpPr>
        <p:spPr>
          <a:xfrm>
            <a:off x="10736708" y="2730500"/>
            <a:ext cx="231067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(-2, +    )  </a:t>
            </a:r>
          </a:p>
        </p:txBody>
      </p:sp>
      <p:sp>
        <p:nvSpPr>
          <p:cNvPr id="371" name="(-3,   )"/>
          <p:cNvSpPr txBox="1"/>
          <p:nvPr/>
        </p:nvSpPr>
        <p:spPr>
          <a:xfrm>
            <a:off x="7583152" y="5130800"/>
            <a:ext cx="140639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(-3,   )</a:t>
            </a:r>
          </a:p>
        </p:txBody>
      </p:sp>
      <p:pic>
        <p:nvPicPr>
          <p:cNvPr id="372" name="quarternote.png" descr="quarterno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38900" y="2260600"/>
            <a:ext cx="1092200" cy="109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halfnote.png" descr="halfnot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4000" y="2590800"/>
            <a:ext cx="9144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dothalfnote.png" descr="dothalfnot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72100" y="5232400"/>
            <a:ext cx="9144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quarternote.png" descr="quarterno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51800" y="1295400"/>
            <a:ext cx="1092200" cy="109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quarternote.png" descr="quarterno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72900" y="2501900"/>
            <a:ext cx="1092200" cy="109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dothalfnote.png" descr="dothalfnot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93500" y="5346700"/>
            <a:ext cx="9144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halfnote.png" descr="halfnot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90200" y="1854200"/>
            <a:ext cx="9144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quarternote.png" descr="quarterno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" y="2413000"/>
            <a:ext cx="1092200" cy="109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halfnote.png" descr="halfnot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13700" y="5041900"/>
            <a:ext cx="9144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transformational labels ordered pairs,…"/>
          <p:cNvSpPr txBox="1"/>
          <p:nvPr/>
        </p:nvSpPr>
        <p:spPr>
          <a:xfrm>
            <a:off x="510821" y="6477000"/>
            <a:ext cx="125222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669C35"/>
                </a:solidFill>
              </a:defRPr>
            </a:pPr>
            <a:r>
              <a:t>transformational labels ordered pairs, </a:t>
            </a:r>
          </a:p>
          <a:p>
            <a:pPr>
              <a:defRPr>
                <a:solidFill>
                  <a:srgbClr val="669C35"/>
                </a:solidFill>
              </a:defRPr>
            </a:pPr>
            <a:r>
              <a:t>offering two different perspectives on duration</a:t>
            </a:r>
          </a:p>
        </p:txBody>
      </p:sp>
      <p:sp>
        <p:nvSpPr>
          <p:cNvPr id="382" name="Two different group structures:…"/>
          <p:cNvSpPr txBox="1"/>
          <p:nvPr/>
        </p:nvSpPr>
        <p:spPr>
          <a:xfrm>
            <a:off x="508000" y="6635750"/>
            <a:ext cx="12522200" cy="196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371A94"/>
                </a:solidFill>
              </a:defRPr>
            </a:pPr>
            <a:r>
              <a:t>Two different group structures: </a:t>
            </a:r>
          </a:p>
          <a:p>
            <a:pPr>
              <a:defRPr>
                <a:solidFill>
                  <a:srgbClr val="371A94"/>
                </a:solidFill>
              </a:defRPr>
            </a:pPr>
            <a:r>
              <a:t>integers under addition vs. nonzero rational numbers under multiplication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1" grpId="2"/>
      <p:bldP build="whole" bldLvl="1" animBg="1" rev="0" advAuto="0" spid="381" grpId="3"/>
      <p:bldP build="whole" bldLvl="1" animBg="1" rev="0" advAuto="0" spid="350" grpId="1"/>
      <p:bldP build="whole" bldLvl="1" animBg="1" rev="0" advAuto="0" spid="382" grpId="4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Y Duration"/>
          <p:cNvSpPr txBox="1"/>
          <p:nvPr>
            <p:ph type="title"/>
          </p:nvPr>
        </p:nvSpPr>
        <p:spPr>
          <a:xfrm>
            <a:off x="787400" y="8458200"/>
            <a:ext cx="10464800" cy="11811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Y Duration</a:t>
            </a:r>
          </a:p>
        </p:txBody>
      </p:sp>
      <p:sp>
        <p:nvSpPr>
          <p:cNvPr id="385" name="Correspondances between pitch and rhythm"/>
          <p:cNvSpPr txBox="1"/>
          <p:nvPr/>
        </p:nvSpPr>
        <p:spPr>
          <a:xfrm>
            <a:off x="943402" y="6604000"/>
            <a:ext cx="976134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56D6"/>
                </a:solidFill>
              </a:defRPr>
            </a:lvl1pPr>
          </a:lstStyle>
          <a:p>
            <a:pPr/>
            <a:r>
              <a:t>Correspondances between pitch and rhythm</a:t>
            </a:r>
          </a:p>
        </p:txBody>
      </p:sp>
      <p:sp>
        <p:nvSpPr>
          <p:cNvPr id="386" name="proportional"/>
          <p:cNvSpPr txBox="1"/>
          <p:nvPr/>
        </p:nvSpPr>
        <p:spPr>
          <a:xfrm>
            <a:off x="1302475" y="266700"/>
            <a:ext cx="2464595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proportional</a:t>
            </a:r>
          </a:p>
        </p:txBody>
      </p:sp>
      <p:sp>
        <p:nvSpPr>
          <p:cNvPr id="387" name="additive"/>
          <p:cNvSpPr txBox="1"/>
          <p:nvPr/>
        </p:nvSpPr>
        <p:spPr>
          <a:xfrm>
            <a:off x="6806927" y="266700"/>
            <a:ext cx="1533898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additive</a:t>
            </a:r>
          </a:p>
        </p:txBody>
      </p:sp>
      <p:sp>
        <p:nvSpPr>
          <p:cNvPr id="388" name="Line"/>
          <p:cNvSpPr/>
          <p:nvPr/>
        </p:nvSpPr>
        <p:spPr>
          <a:xfrm flipH="1">
            <a:off x="1536700" y="1409700"/>
            <a:ext cx="2921000" cy="1181099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89" name="Line"/>
          <p:cNvSpPr/>
          <p:nvPr/>
        </p:nvSpPr>
        <p:spPr>
          <a:xfrm flipH="1">
            <a:off x="3708400" y="1816100"/>
            <a:ext cx="965201" cy="226060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0" name="Line"/>
          <p:cNvSpPr/>
          <p:nvPr/>
        </p:nvSpPr>
        <p:spPr>
          <a:xfrm flipH="1" flipV="1">
            <a:off x="1295399" y="3467100"/>
            <a:ext cx="1320801" cy="67310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1" name="(+2, 1/2)"/>
          <p:cNvSpPr txBox="1"/>
          <p:nvPr/>
        </p:nvSpPr>
        <p:spPr>
          <a:xfrm>
            <a:off x="1367990" y="1270000"/>
            <a:ext cx="175443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(+2, </a:t>
            </a:r>
            <a:r>
              <a:rPr baseline="31999"/>
              <a:t>1</a:t>
            </a:r>
            <a:r>
              <a:t>/</a:t>
            </a:r>
            <a:r>
              <a:rPr baseline="-5999"/>
              <a:t>2</a:t>
            </a:r>
            <a:r>
              <a:t>)</a:t>
            </a:r>
          </a:p>
        </p:txBody>
      </p:sp>
      <p:pic>
        <p:nvPicPr>
          <p:cNvPr id="392" name="Rings F1.4.png" descr="Rings F1.4.png"/>
          <p:cNvPicPr>
            <a:picLocks noChangeAspect="1"/>
          </p:cNvPicPr>
          <p:nvPr/>
        </p:nvPicPr>
        <p:blipFill>
          <a:blip r:embed="rId2">
            <a:extLst/>
          </a:blip>
          <a:srcRect l="53142" t="65260" r="34593" b="15804"/>
          <a:stretch>
            <a:fillRect/>
          </a:stretch>
        </p:blipFill>
        <p:spPr>
          <a:xfrm>
            <a:off x="10866467" y="203200"/>
            <a:ext cx="1333501" cy="1536700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(-2, -   )"/>
          <p:cNvSpPr txBox="1"/>
          <p:nvPr/>
        </p:nvSpPr>
        <p:spPr>
          <a:xfrm>
            <a:off x="6886047" y="1524000"/>
            <a:ext cx="172700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(-2, -   )</a:t>
            </a:r>
          </a:p>
        </p:txBody>
      </p:sp>
      <p:pic>
        <p:nvPicPr>
          <p:cNvPr id="394" name="quarternote.png" descr="quarterno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83800" y="3873500"/>
            <a:ext cx="1092200" cy="109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quarternote.png" descr="quarterno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" y="2413000"/>
            <a:ext cx="1092200" cy="1092200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Descending pitch motions increase in duration while…"/>
          <p:cNvSpPr txBox="1"/>
          <p:nvPr/>
        </p:nvSpPr>
        <p:spPr>
          <a:xfrm>
            <a:off x="599721" y="6540500"/>
            <a:ext cx="125222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669C35"/>
                </a:solidFill>
              </a:defRPr>
            </a:pPr>
            <a:r>
              <a:t>Descending pitch motions increase in duration while</a:t>
            </a:r>
          </a:p>
          <a:p>
            <a:pPr>
              <a:defRPr>
                <a:solidFill>
                  <a:srgbClr val="669C35"/>
                </a:solidFill>
              </a:defRPr>
            </a:pPr>
            <a:r>
              <a:t>ascending pitch motions decrease</a:t>
            </a:r>
          </a:p>
        </p:txBody>
      </p:sp>
      <p:sp>
        <p:nvSpPr>
          <p:cNvPr id="397" name="Y forms “float,” while X forms “sink”"/>
          <p:cNvSpPr txBox="1"/>
          <p:nvPr/>
        </p:nvSpPr>
        <p:spPr>
          <a:xfrm>
            <a:off x="723900" y="7105650"/>
            <a:ext cx="125222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371A94"/>
                </a:solidFill>
              </a:defRPr>
            </a:lvl1pPr>
          </a:lstStyle>
          <a:p>
            <a:pPr/>
            <a:r>
              <a:t>Y forms “float,” while X forms “sink”</a:t>
            </a:r>
          </a:p>
        </p:txBody>
      </p:sp>
      <p:sp>
        <p:nvSpPr>
          <p:cNvPr id="398" name="D5"/>
          <p:cNvSpPr/>
          <p:nvPr/>
        </p:nvSpPr>
        <p:spPr>
          <a:xfrm>
            <a:off x="4546600" y="914400"/>
            <a:ext cx="965200" cy="927100"/>
          </a:xfrm>
          <a:prstGeom prst="ellipse">
            <a:avLst/>
          </a:prstGeom>
          <a:solidFill>
            <a:srgbClr val="008F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D5</a:t>
            </a:r>
          </a:p>
        </p:txBody>
      </p:sp>
      <p:sp>
        <p:nvSpPr>
          <p:cNvPr id="399" name="B4"/>
          <p:cNvSpPr/>
          <p:nvPr/>
        </p:nvSpPr>
        <p:spPr>
          <a:xfrm>
            <a:off x="749300" y="2628900"/>
            <a:ext cx="965200" cy="927100"/>
          </a:xfrm>
          <a:prstGeom prst="ellipse">
            <a:avLst/>
          </a:prstGeom>
          <a:solidFill>
            <a:srgbClr val="008F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B4</a:t>
            </a:r>
          </a:p>
        </p:txBody>
      </p:sp>
      <p:sp>
        <p:nvSpPr>
          <p:cNvPr id="400" name="A4"/>
          <p:cNvSpPr/>
          <p:nvPr/>
        </p:nvSpPr>
        <p:spPr>
          <a:xfrm>
            <a:off x="2654300" y="3898900"/>
            <a:ext cx="965200" cy="927100"/>
          </a:xfrm>
          <a:prstGeom prst="ellipse">
            <a:avLst/>
          </a:prstGeom>
          <a:solidFill>
            <a:srgbClr val="008F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A4</a:t>
            </a:r>
          </a:p>
        </p:txBody>
      </p:sp>
      <p:sp>
        <p:nvSpPr>
          <p:cNvPr id="401" name="Line"/>
          <p:cNvSpPr/>
          <p:nvPr/>
        </p:nvSpPr>
        <p:spPr>
          <a:xfrm flipH="1">
            <a:off x="6413500" y="2032000"/>
            <a:ext cx="2921000" cy="1181099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2" name="Line"/>
          <p:cNvSpPr/>
          <p:nvPr/>
        </p:nvSpPr>
        <p:spPr>
          <a:xfrm flipH="1">
            <a:off x="8585200" y="2438400"/>
            <a:ext cx="965201" cy="226060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3" name="Line"/>
          <p:cNvSpPr/>
          <p:nvPr/>
        </p:nvSpPr>
        <p:spPr>
          <a:xfrm flipH="1" flipV="1">
            <a:off x="6172200" y="4089400"/>
            <a:ext cx="1320801" cy="67310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4" name="(-1, +  )"/>
          <p:cNvSpPr txBox="1"/>
          <p:nvPr/>
        </p:nvSpPr>
        <p:spPr>
          <a:xfrm>
            <a:off x="5976205" y="4826000"/>
            <a:ext cx="171788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(-1, +  )</a:t>
            </a:r>
          </a:p>
        </p:txBody>
      </p:sp>
      <p:sp>
        <p:nvSpPr>
          <p:cNvPr id="405" name="(+3,-  )"/>
          <p:cNvSpPr txBox="1"/>
          <p:nvPr/>
        </p:nvSpPr>
        <p:spPr>
          <a:xfrm>
            <a:off x="9265505" y="3987800"/>
            <a:ext cx="162308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(+3,-  )</a:t>
            </a:r>
          </a:p>
        </p:txBody>
      </p:sp>
      <p:sp>
        <p:nvSpPr>
          <p:cNvPr id="406" name="D5"/>
          <p:cNvSpPr/>
          <p:nvPr/>
        </p:nvSpPr>
        <p:spPr>
          <a:xfrm>
            <a:off x="9423400" y="1536700"/>
            <a:ext cx="965200" cy="927100"/>
          </a:xfrm>
          <a:prstGeom prst="ellipse">
            <a:avLst/>
          </a:prstGeom>
          <a:solidFill>
            <a:srgbClr val="008F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D5</a:t>
            </a:r>
          </a:p>
        </p:txBody>
      </p:sp>
      <p:sp>
        <p:nvSpPr>
          <p:cNvPr id="407" name="B4"/>
          <p:cNvSpPr/>
          <p:nvPr/>
        </p:nvSpPr>
        <p:spPr>
          <a:xfrm>
            <a:off x="5626100" y="3251200"/>
            <a:ext cx="965200" cy="927100"/>
          </a:xfrm>
          <a:prstGeom prst="ellipse">
            <a:avLst/>
          </a:prstGeom>
          <a:solidFill>
            <a:srgbClr val="008F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B4</a:t>
            </a:r>
          </a:p>
        </p:txBody>
      </p:sp>
      <p:sp>
        <p:nvSpPr>
          <p:cNvPr id="408" name="A4"/>
          <p:cNvSpPr/>
          <p:nvPr/>
        </p:nvSpPr>
        <p:spPr>
          <a:xfrm>
            <a:off x="7607300" y="4140200"/>
            <a:ext cx="965200" cy="927100"/>
          </a:xfrm>
          <a:prstGeom prst="ellipse">
            <a:avLst/>
          </a:prstGeom>
          <a:solidFill>
            <a:srgbClr val="008F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A4</a:t>
            </a:r>
          </a:p>
        </p:txBody>
      </p:sp>
      <p:pic>
        <p:nvPicPr>
          <p:cNvPr id="409" name="dotquarternote.png" descr="dotquarternot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68700" y="4140200"/>
            <a:ext cx="9144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8thnote.png" descr="8thnot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21300" y="444500"/>
            <a:ext cx="9144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(-1, 11/2)"/>
          <p:cNvSpPr txBox="1"/>
          <p:nvPr/>
        </p:nvSpPr>
        <p:spPr>
          <a:xfrm>
            <a:off x="1015689" y="4749800"/>
            <a:ext cx="188205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(-1, 1</a:t>
            </a:r>
            <a:r>
              <a:rPr baseline="31999"/>
              <a:t>1</a:t>
            </a:r>
            <a:r>
              <a:t>/</a:t>
            </a:r>
            <a:r>
              <a:rPr baseline="-5999"/>
              <a:t>2</a:t>
            </a:r>
            <a:r>
              <a:t>)</a:t>
            </a:r>
          </a:p>
        </p:txBody>
      </p:sp>
      <p:sp>
        <p:nvSpPr>
          <p:cNvPr id="412" name="(+3, 1/3)"/>
          <p:cNvSpPr txBox="1"/>
          <p:nvPr/>
        </p:nvSpPr>
        <p:spPr>
          <a:xfrm>
            <a:off x="4229100" y="2451100"/>
            <a:ext cx="1754436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(+3, </a:t>
            </a:r>
            <a:r>
              <a:rPr baseline="31999"/>
              <a:t>1</a:t>
            </a:r>
            <a:r>
              <a:t>/</a:t>
            </a:r>
            <a:r>
              <a:rPr baseline="-5999"/>
              <a:t>3</a:t>
            </a:r>
            <a:r>
              <a:t>)</a:t>
            </a:r>
          </a:p>
        </p:txBody>
      </p:sp>
      <p:pic>
        <p:nvPicPr>
          <p:cNvPr id="413" name="8thnote.png" descr="8thnot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96200" y="1397000"/>
            <a:ext cx="9144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dotquarternote.png" descr="dotquarternot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31200" y="5003800"/>
            <a:ext cx="9144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8thnote.png" descr="8thnot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25100" y="1625600"/>
            <a:ext cx="9144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quarternote.png" descr="quarterno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07000" y="3708400"/>
            <a:ext cx="9144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8thnote.png" descr="8thnot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56400" y="4711700"/>
            <a:ext cx="914400" cy="91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6" grpId="2"/>
      <p:bldP build="whole" bldLvl="1" animBg="1" rev="0" advAuto="0" spid="396" grpId="3"/>
      <p:bldP build="whole" bldLvl="1" animBg="1" rev="0" advAuto="0" spid="397" grpId="4"/>
      <p:bldP build="whole" bldLvl="1" animBg="1" rev="0" advAuto="0" spid="38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roup"/>
          <p:cNvGrpSpPr/>
          <p:nvPr/>
        </p:nvGrpSpPr>
        <p:grpSpPr>
          <a:xfrm>
            <a:off x="657628" y="0"/>
            <a:ext cx="11572473" cy="7239001"/>
            <a:chOff x="0" y="0"/>
            <a:chExt cx="11572471" cy="7239000"/>
          </a:xfrm>
        </p:grpSpPr>
        <p:sp>
          <p:nvSpPr>
            <p:cNvPr id="419" name="Rounded Rectangle"/>
            <p:cNvSpPr/>
            <p:nvPr/>
          </p:nvSpPr>
          <p:spPr>
            <a:xfrm>
              <a:off x="1183871" y="1676400"/>
              <a:ext cx="1155701" cy="1346200"/>
            </a:xfrm>
            <a:prstGeom prst="roundRect">
              <a:avLst>
                <a:gd name="adj" fmla="val 16484"/>
              </a:avLst>
            </a:prstGeom>
            <a:noFill/>
            <a:ln w="38100" cap="flat">
              <a:solidFill>
                <a:srgbClr val="0042A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20" name="Rounded Rectangle"/>
            <p:cNvSpPr/>
            <p:nvPr/>
          </p:nvSpPr>
          <p:spPr>
            <a:xfrm>
              <a:off x="4485871" y="1676400"/>
              <a:ext cx="1155701" cy="1346200"/>
            </a:xfrm>
            <a:prstGeom prst="roundRect">
              <a:avLst>
                <a:gd name="adj" fmla="val 16484"/>
              </a:avLst>
            </a:prstGeom>
            <a:noFill/>
            <a:ln w="38100" cap="flat">
              <a:solidFill>
                <a:srgbClr val="0042A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21" name="Rounded Rectangle"/>
            <p:cNvSpPr/>
            <p:nvPr/>
          </p:nvSpPr>
          <p:spPr>
            <a:xfrm>
              <a:off x="7787871" y="1676400"/>
              <a:ext cx="1155701" cy="1346200"/>
            </a:xfrm>
            <a:prstGeom prst="roundRect">
              <a:avLst>
                <a:gd name="adj" fmla="val 16484"/>
              </a:avLst>
            </a:prstGeom>
            <a:noFill/>
            <a:ln w="38100" cap="flat">
              <a:solidFill>
                <a:srgbClr val="0042A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22" name="Rounded Rectangle"/>
            <p:cNvSpPr/>
            <p:nvPr/>
          </p:nvSpPr>
          <p:spPr>
            <a:xfrm>
              <a:off x="1183871" y="4483100"/>
              <a:ext cx="1155701" cy="1346200"/>
            </a:xfrm>
            <a:prstGeom prst="roundRect">
              <a:avLst>
                <a:gd name="adj" fmla="val 16484"/>
              </a:avLst>
            </a:prstGeom>
            <a:noFill/>
            <a:ln w="38100" cap="flat">
              <a:solidFill>
                <a:srgbClr val="4F7A2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23" name="Rounded Rectangle"/>
            <p:cNvSpPr/>
            <p:nvPr/>
          </p:nvSpPr>
          <p:spPr>
            <a:xfrm>
              <a:off x="4485871" y="4483100"/>
              <a:ext cx="1155701" cy="1346200"/>
            </a:xfrm>
            <a:prstGeom prst="roundRect">
              <a:avLst>
                <a:gd name="adj" fmla="val 16484"/>
              </a:avLst>
            </a:prstGeom>
            <a:noFill/>
            <a:ln w="38100" cap="flat">
              <a:solidFill>
                <a:srgbClr val="4F7A2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24" name="Rounded Rectangle"/>
            <p:cNvSpPr/>
            <p:nvPr/>
          </p:nvSpPr>
          <p:spPr>
            <a:xfrm>
              <a:off x="7787871" y="4483100"/>
              <a:ext cx="1155701" cy="1346200"/>
            </a:xfrm>
            <a:prstGeom prst="roundRect">
              <a:avLst>
                <a:gd name="adj" fmla="val 16484"/>
              </a:avLst>
            </a:prstGeom>
            <a:noFill/>
            <a:ln w="38100" cap="flat">
              <a:solidFill>
                <a:srgbClr val="4F7A2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grpSp>
          <p:nvGrpSpPr>
            <p:cNvPr id="427" name="Group"/>
            <p:cNvGrpSpPr/>
            <p:nvPr/>
          </p:nvGrpSpPr>
          <p:grpSpPr>
            <a:xfrm>
              <a:off x="1958572" y="914400"/>
              <a:ext cx="5791201" cy="787400"/>
              <a:chOff x="0" y="0"/>
              <a:chExt cx="5791200" cy="787399"/>
            </a:xfrm>
          </p:grpSpPr>
          <p:sp>
            <p:nvSpPr>
              <p:cNvPr id="425" name="Line"/>
              <p:cNvSpPr/>
              <p:nvPr/>
            </p:nvSpPr>
            <p:spPr>
              <a:xfrm flipV="1">
                <a:off x="0" y="0"/>
                <a:ext cx="3060701" cy="73660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26" name="Line"/>
              <p:cNvSpPr/>
              <p:nvPr/>
            </p:nvSpPr>
            <p:spPr>
              <a:xfrm flipH="1" flipV="1">
                <a:off x="3048000" y="12699"/>
                <a:ext cx="2743201" cy="77470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sp>
          <p:nvSpPr>
            <p:cNvPr id="428" name="Line"/>
            <p:cNvSpPr/>
            <p:nvPr/>
          </p:nvSpPr>
          <p:spPr>
            <a:xfrm flipH="1">
              <a:off x="2352271" y="2222500"/>
              <a:ext cx="2120901" cy="1268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Line"/>
            <p:cNvSpPr/>
            <p:nvPr/>
          </p:nvSpPr>
          <p:spPr>
            <a:xfrm flipH="1">
              <a:off x="5666971" y="2222500"/>
              <a:ext cx="2120901" cy="1268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Line"/>
            <p:cNvSpPr/>
            <p:nvPr/>
          </p:nvSpPr>
          <p:spPr>
            <a:xfrm flipH="1">
              <a:off x="2352271" y="5207000"/>
              <a:ext cx="2120901" cy="1268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Line"/>
            <p:cNvSpPr/>
            <p:nvPr/>
          </p:nvSpPr>
          <p:spPr>
            <a:xfrm flipH="1">
              <a:off x="5666971" y="5168900"/>
              <a:ext cx="2120901" cy="1268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grpSp>
          <p:nvGrpSpPr>
            <p:cNvPr id="434" name="Group"/>
            <p:cNvGrpSpPr/>
            <p:nvPr/>
          </p:nvGrpSpPr>
          <p:grpSpPr>
            <a:xfrm flipH="1" rot="10800000">
              <a:off x="1831572" y="5905500"/>
              <a:ext cx="5791201" cy="520700"/>
              <a:chOff x="0" y="0"/>
              <a:chExt cx="5791200" cy="520699"/>
            </a:xfrm>
          </p:grpSpPr>
          <p:sp>
            <p:nvSpPr>
              <p:cNvPr id="432" name="Line"/>
              <p:cNvSpPr/>
              <p:nvPr/>
            </p:nvSpPr>
            <p:spPr>
              <a:xfrm flipV="1">
                <a:off x="0" y="0"/>
                <a:ext cx="3060701" cy="48710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33" name="Line"/>
              <p:cNvSpPr/>
              <p:nvPr/>
            </p:nvSpPr>
            <p:spPr>
              <a:xfrm flipH="1" flipV="1">
                <a:off x="3048000" y="8398"/>
                <a:ext cx="2743201" cy="512302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sp>
          <p:nvSpPr>
            <p:cNvPr id="435" name="Line"/>
            <p:cNvSpPr/>
            <p:nvPr/>
          </p:nvSpPr>
          <p:spPr>
            <a:xfrm>
              <a:off x="10492971" y="2654300"/>
              <a:ext cx="1079501" cy="11811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Line"/>
            <p:cNvSpPr/>
            <p:nvPr/>
          </p:nvSpPr>
          <p:spPr>
            <a:xfrm flipV="1">
              <a:off x="10569171" y="3810000"/>
              <a:ext cx="977902" cy="13716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Line"/>
            <p:cNvSpPr/>
            <p:nvPr/>
          </p:nvSpPr>
          <p:spPr>
            <a:xfrm flipV="1">
              <a:off x="1768071" y="2946400"/>
              <a:ext cx="1" cy="14859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grpSp>
          <p:nvGrpSpPr>
            <p:cNvPr id="440" name="Group"/>
            <p:cNvGrpSpPr/>
            <p:nvPr/>
          </p:nvGrpSpPr>
          <p:grpSpPr>
            <a:xfrm>
              <a:off x="1958572" y="914400"/>
              <a:ext cx="5791201" cy="787400"/>
              <a:chOff x="0" y="0"/>
              <a:chExt cx="5791200" cy="787399"/>
            </a:xfrm>
          </p:grpSpPr>
          <p:sp>
            <p:nvSpPr>
              <p:cNvPr id="438" name="Line"/>
              <p:cNvSpPr/>
              <p:nvPr/>
            </p:nvSpPr>
            <p:spPr>
              <a:xfrm flipV="1">
                <a:off x="0" y="0"/>
                <a:ext cx="3060701" cy="73660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39" name="Line"/>
              <p:cNvSpPr/>
              <p:nvPr/>
            </p:nvSpPr>
            <p:spPr>
              <a:xfrm flipH="1" flipV="1">
                <a:off x="3048000" y="12699"/>
                <a:ext cx="2743201" cy="77470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sp>
          <p:nvSpPr>
            <p:cNvPr id="441" name="Line"/>
            <p:cNvSpPr/>
            <p:nvPr/>
          </p:nvSpPr>
          <p:spPr>
            <a:xfrm flipV="1">
              <a:off x="5070071" y="3048000"/>
              <a:ext cx="1" cy="14859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Line"/>
            <p:cNvSpPr/>
            <p:nvPr/>
          </p:nvSpPr>
          <p:spPr>
            <a:xfrm flipV="1">
              <a:off x="8372071" y="2946400"/>
              <a:ext cx="1" cy="14859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X:…"/>
            <p:cNvSpPr txBox="1"/>
            <p:nvPr/>
          </p:nvSpPr>
          <p:spPr>
            <a:xfrm>
              <a:off x="0" y="1873250"/>
              <a:ext cx="757089" cy="3835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X:</a:t>
              </a:r>
            </a:p>
            <a:p>
              <a:pPr/>
            </a:p>
            <a:p>
              <a:pPr/>
            </a:p>
            <a:p>
              <a:pPr/>
            </a:p>
            <a:p>
              <a:pPr/>
            </a:p>
            <a:p>
              <a:pPr/>
              <a:r>
                <a:t>Y:</a:t>
              </a:r>
            </a:p>
          </p:txBody>
        </p:sp>
        <p:sp>
          <p:nvSpPr>
            <p:cNvPr id="444" name="3"/>
            <p:cNvSpPr txBox="1"/>
            <p:nvPr/>
          </p:nvSpPr>
          <p:spPr>
            <a:xfrm>
              <a:off x="4734644" y="0"/>
              <a:ext cx="381001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3</a:t>
              </a:r>
            </a:p>
          </p:txBody>
        </p:sp>
        <p:sp>
          <p:nvSpPr>
            <p:cNvPr id="445" name="2"/>
            <p:cNvSpPr txBox="1"/>
            <p:nvPr/>
          </p:nvSpPr>
          <p:spPr>
            <a:xfrm>
              <a:off x="3152371" y="1384300"/>
              <a:ext cx="381001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2</a:t>
              </a:r>
            </a:p>
          </p:txBody>
        </p:sp>
        <p:sp>
          <p:nvSpPr>
            <p:cNvPr id="446" name="1/3"/>
            <p:cNvSpPr txBox="1"/>
            <p:nvPr/>
          </p:nvSpPr>
          <p:spPr>
            <a:xfrm>
              <a:off x="6234360" y="4279900"/>
              <a:ext cx="619659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rPr baseline="31999"/>
                <a:t>1</a:t>
              </a:r>
              <a:r>
                <a:t>/</a:t>
              </a:r>
              <a:r>
                <a:rPr baseline="-5999"/>
                <a:t>3</a:t>
              </a:r>
            </a:p>
          </p:txBody>
        </p:sp>
        <p:sp>
          <p:nvSpPr>
            <p:cNvPr id="447" name="3/4"/>
            <p:cNvSpPr txBox="1"/>
            <p:nvPr/>
          </p:nvSpPr>
          <p:spPr>
            <a:xfrm>
              <a:off x="4206471" y="3124200"/>
              <a:ext cx="61966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rPr baseline="31999"/>
                <a:t>3</a:t>
              </a:r>
              <a:r>
                <a:t>/</a:t>
              </a:r>
              <a:r>
                <a:rPr baseline="-5999"/>
                <a:t>4</a:t>
              </a:r>
            </a:p>
          </p:txBody>
        </p:sp>
        <p:sp>
          <p:nvSpPr>
            <p:cNvPr id="448" name="1/6"/>
            <p:cNvSpPr txBox="1"/>
            <p:nvPr/>
          </p:nvSpPr>
          <p:spPr>
            <a:xfrm>
              <a:off x="7521171" y="3124200"/>
              <a:ext cx="61966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rPr baseline="31999"/>
                <a:t>1</a:t>
              </a:r>
              <a:r>
                <a:t>/</a:t>
              </a:r>
              <a:r>
                <a:rPr baseline="-5999"/>
                <a:t>6</a:t>
              </a:r>
            </a:p>
          </p:txBody>
        </p:sp>
        <p:sp>
          <p:nvSpPr>
            <p:cNvPr id="449" name="1/2"/>
            <p:cNvSpPr txBox="1"/>
            <p:nvPr/>
          </p:nvSpPr>
          <p:spPr>
            <a:xfrm>
              <a:off x="10264371" y="3124200"/>
              <a:ext cx="61966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rPr baseline="31999"/>
                <a:t>1</a:t>
              </a:r>
              <a:r>
                <a:t>/</a:t>
              </a:r>
              <a:r>
                <a:rPr baseline="-5999"/>
                <a:t>2</a:t>
              </a:r>
            </a:p>
          </p:txBody>
        </p:sp>
        <p:sp>
          <p:nvSpPr>
            <p:cNvPr id="450" name="1"/>
            <p:cNvSpPr txBox="1"/>
            <p:nvPr/>
          </p:nvSpPr>
          <p:spPr>
            <a:xfrm>
              <a:off x="1133071" y="3251200"/>
              <a:ext cx="381001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1</a:t>
              </a:r>
            </a:p>
          </p:txBody>
        </p:sp>
        <p:sp>
          <p:nvSpPr>
            <p:cNvPr id="451" name="11/2"/>
            <p:cNvSpPr txBox="1"/>
            <p:nvPr/>
          </p:nvSpPr>
          <p:spPr>
            <a:xfrm>
              <a:off x="5901921" y="1384300"/>
              <a:ext cx="88636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1</a:t>
              </a:r>
              <a:r>
                <a:rPr baseline="31999"/>
                <a:t>1</a:t>
              </a:r>
              <a:r>
                <a:t>/</a:t>
              </a:r>
              <a:r>
                <a:rPr baseline="-5999"/>
                <a:t>2</a:t>
              </a:r>
            </a:p>
          </p:txBody>
        </p:sp>
        <p:sp>
          <p:nvSpPr>
            <p:cNvPr id="452" name="11/2"/>
            <p:cNvSpPr txBox="1"/>
            <p:nvPr/>
          </p:nvSpPr>
          <p:spPr>
            <a:xfrm>
              <a:off x="2898371" y="4279900"/>
              <a:ext cx="88636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1</a:t>
              </a:r>
              <a:r>
                <a:rPr baseline="31999"/>
                <a:t>1</a:t>
              </a:r>
              <a:r>
                <a:t>/</a:t>
              </a:r>
              <a:r>
                <a:rPr baseline="-5999"/>
                <a:t>2</a:t>
              </a:r>
            </a:p>
          </p:txBody>
        </p:sp>
        <p:sp>
          <p:nvSpPr>
            <p:cNvPr id="453" name="1/2"/>
            <p:cNvSpPr txBox="1"/>
            <p:nvPr/>
          </p:nvSpPr>
          <p:spPr>
            <a:xfrm>
              <a:off x="4612871" y="6515100"/>
              <a:ext cx="61966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rPr baseline="31999"/>
                <a:t>1</a:t>
              </a:r>
              <a:r>
                <a:t>/</a:t>
              </a:r>
              <a:r>
                <a:rPr baseline="-5999"/>
                <a:t>2</a:t>
              </a:r>
            </a:p>
          </p:txBody>
        </p:sp>
        <p:pic>
          <p:nvPicPr>
            <p:cNvPr id="454" name="8thnote.png" descr="8thnot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813271" y="4610100"/>
              <a:ext cx="914401" cy="914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5" name="dothalfnote.png" descr="dothalfno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054571" y="2032000"/>
              <a:ext cx="914401" cy="914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6" name="dotquarternote.png" descr="dotquarternot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612871" y="4724400"/>
              <a:ext cx="914401" cy="914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7" name="halfnote.png" descr="halfnot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523971" y="1943100"/>
              <a:ext cx="914401" cy="914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8" name="quarternote.png" descr="quarternot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437871" y="1981200"/>
              <a:ext cx="914401" cy="914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9" name="quarternote.png" descr="quarternot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437871" y="4826000"/>
              <a:ext cx="914401" cy="914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0" name="="/>
            <p:cNvSpPr txBox="1"/>
            <p:nvPr/>
          </p:nvSpPr>
          <p:spPr>
            <a:xfrm>
              <a:off x="9233445" y="5118100"/>
              <a:ext cx="425798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=</a:t>
              </a:r>
            </a:p>
          </p:txBody>
        </p:sp>
        <p:sp>
          <p:nvSpPr>
            <p:cNvPr id="461" name="="/>
            <p:cNvSpPr txBox="1"/>
            <p:nvPr/>
          </p:nvSpPr>
          <p:spPr>
            <a:xfrm>
              <a:off x="9235671" y="1752600"/>
              <a:ext cx="425799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=</a:t>
              </a:r>
            </a:p>
          </p:txBody>
        </p:sp>
        <p:pic>
          <p:nvPicPr>
            <p:cNvPr id="462" name="dothalfnote.png" descr="dothalfno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692871" y="4584700"/>
              <a:ext cx="1193801" cy="1193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3" name="dothalfnote.png" descr="dothalfnot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0512" t="61538" r="19658" b="21367"/>
            <a:stretch>
              <a:fillRect/>
            </a:stretch>
          </p:blipFill>
          <p:spPr>
            <a:xfrm>
              <a:off x="9877021" y="1981200"/>
              <a:ext cx="977901" cy="279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65" name="The proportional relation between X and Y"/>
          <p:cNvSpPr txBox="1"/>
          <p:nvPr>
            <p:ph type="title"/>
          </p:nvPr>
        </p:nvSpPr>
        <p:spPr>
          <a:xfrm>
            <a:off x="838200" y="7962900"/>
            <a:ext cx="10464800" cy="11811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The proportional relation between X and 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Bass Cad inverts X in pitch space, and in additive duration space as well as operating as a syntactic inverse (ending rather than beginning)"/>
          <p:cNvSpPr txBox="1"/>
          <p:nvPr>
            <p:ph type="title"/>
          </p:nvPr>
        </p:nvSpPr>
        <p:spPr>
          <a:xfrm>
            <a:off x="1270000" y="5270500"/>
            <a:ext cx="10464800" cy="1828800"/>
          </a:xfrm>
          <a:prstGeom prst="rect">
            <a:avLst/>
          </a:prstGeom>
        </p:spPr>
        <p:txBody>
          <a:bodyPr/>
          <a:lstStyle/>
          <a:p>
            <a:pPr>
              <a:defRPr sz="3600">
                <a:solidFill>
                  <a:srgbClr val="D95000"/>
                </a:solidFill>
              </a:defRPr>
            </a:pPr>
            <a:r>
              <a:t>Bass Cad inverts X in pitch space, </a:t>
            </a:r>
            <a:r>
              <a:rPr i="1"/>
              <a:t>and</a:t>
            </a:r>
            <a:r>
              <a:t> in additive duration space as well as operating as a syntactic inverse (ending rather than beginning)</a:t>
            </a:r>
          </a:p>
        </p:txBody>
      </p:sp>
      <p:sp>
        <p:nvSpPr>
          <p:cNvPr id="468" name="A2"/>
          <p:cNvSpPr/>
          <p:nvPr/>
        </p:nvSpPr>
        <p:spPr>
          <a:xfrm>
            <a:off x="2120900" y="3517900"/>
            <a:ext cx="965200" cy="927100"/>
          </a:xfrm>
          <a:prstGeom prst="ellipse">
            <a:avLst/>
          </a:prstGeom>
          <a:solidFill>
            <a:srgbClr val="561029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A2</a:t>
            </a:r>
          </a:p>
        </p:txBody>
      </p:sp>
      <p:sp>
        <p:nvSpPr>
          <p:cNvPr id="469" name="D3"/>
          <p:cNvSpPr/>
          <p:nvPr/>
        </p:nvSpPr>
        <p:spPr>
          <a:xfrm>
            <a:off x="6248400" y="533400"/>
            <a:ext cx="965200" cy="927100"/>
          </a:xfrm>
          <a:prstGeom prst="ellipse">
            <a:avLst/>
          </a:prstGeom>
          <a:solidFill>
            <a:srgbClr val="561029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D3</a:t>
            </a:r>
          </a:p>
        </p:txBody>
      </p:sp>
      <p:sp>
        <p:nvSpPr>
          <p:cNvPr id="470" name="B2"/>
          <p:cNvSpPr/>
          <p:nvPr/>
        </p:nvSpPr>
        <p:spPr>
          <a:xfrm>
            <a:off x="6210300" y="2590800"/>
            <a:ext cx="965200" cy="927100"/>
          </a:xfrm>
          <a:prstGeom prst="ellipse">
            <a:avLst/>
          </a:prstGeom>
          <a:solidFill>
            <a:srgbClr val="561029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B2</a:t>
            </a:r>
          </a:p>
        </p:txBody>
      </p:sp>
      <p:sp>
        <p:nvSpPr>
          <p:cNvPr id="471" name="BassCad"/>
          <p:cNvSpPr txBox="1"/>
          <p:nvPr/>
        </p:nvSpPr>
        <p:spPr>
          <a:xfrm>
            <a:off x="1176126" y="406400"/>
            <a:ext cx="192989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BassCad</a:t>
            </a:r>
          </a:p>
        </p:txBody>
      </p:sp>
      <p:sp>
        <p:nvSpPr>
          <p:cNvPr id="472" name="Line"/>
          <p:cNvSpPr/>
          <p:nvPr/>
        </p:nvSpPr>
        <p:spPr>
          <a:xfrm flipH="1">
            <a:off x="2540000" y="1193800"/>
            <a:ext cx="3632200" cy="224790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73" name="Line"/>
          <p:cNvSpPr/>
          <p:nvPr/>
        </p:nvSpPr>
        <p:spPr>
          <a:xfrm flipV="1">
            <a:off x="6997700" y="1295400"/>
            <a:ext cx="177801" cy="1320800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74" name="Line"/>
          <p:cNvSpPr/>
          <p:nvPr/>
        </p:nvSpPr>
        <p:spPr>
          <a:xfrm flipH="1">
            <a:off x="3162299" y="3124200"/>
            <a:ext cx="2933701" cy="82550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75" name="(+1,-    )"/>
          <p:cNvSpPr txBox="1"/>
          <p:nvPr/>
        </p:nvSpPr>
        <p:spPr>
          <a:xfrm>
            <a:off x="3727915" y="4330699"/>
            <a:ext cx="29337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(+1,-    )</a:t>
            </a:r>
          </a:p>
        </p:txBody>
      </p:sp>
      <p:sp>
        <p:nvSpPr>
          <p:cNvPr id="476" name="(+2, -    )"/>
          <p:cNvSpPr txBox="1"/>
          <p:nvPr/>
        </p:nvSpPr>
        <p:spPr>
          <a:xfrm>
            <a:off x="7956370" y="2171700"/>
            <a:ext cx="201427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(+2, -    )</a:t>
            </a:r>
          </a:p>
        </p:txBody>
      </p:sp>
      <p:sp>
        <p:nvSpPr>
          <p:cNvPr id="477" name="(+3, -     )"/>
          <p:cNvSpPr txBox="1"/>
          <p:nvPr/>
        </p:nvSpPr>
        <p:spPr>
          <a:xfrm>
            <a:off x="1519572" y="1587500"/>
            <a:ext cx="216247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(+3, -     )</a:t>
            </a:r>
          </a:p>
        </p:txBody>
      </p:sp>
      <p:pic>
        <p:nvPicPr>
          <p:cNvPr id="478" name="Rings F1.4.png" descr="Rings F1.4.png"/>
          <p:cNvPicPr>
            <a:picLocks noChangeAspect="1"/>
          </p:cNvPicPr>
          <p:nvPr/>
        </p:nvPicPr>
        <p:blipFill>
          <a:blip r:embed="rId2">
            <a:extLst/>
          </a:blip>
          <a:srcRect l="65039" t="86080" r="4105" b="0"/>
          <a:stretch>
            <a:fillRect/>
          </a:stretch>
        </p:blipFill>
        <p:spPr>
          <a:xfrm>
            <a:off x="8567767" y="615950"/>
            <a:ext cx="3327401" cy="1120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" name="halfnote.png" descr="halfno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01900" y="1498600"/>
            <a:ext cx="9144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halfnote.png" descr="halfno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96100" y="3225800"/>
            <a:ext cx="9144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1" name="quarternote.png" descr="quarternot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89800" y="317500"/>
            <a:ext cx="9144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dothalfnote.png" descr="dothalfnot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47800" y="3784600"/>
            <a:ext cx="9144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3" name="quarternote.png" descr="quarternot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57800" y="4254500"/>
            <a:ext cx="9144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quarternote.png" descr="quarternot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17000" y="2082800"/>
            <a:ext cx="9144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Bass Cad thus inverts X as a complete pitch/time gesture"/>
          <p:cNvSpPr txBox="1"/>
          <p:nvPr/>
        </p:nvSpPr>
        <p:spPr>
          <a:xfrm>
            <a:off x="1358900" y="6045200"/>
            <a:ext cx="10972800" cy="182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831100"/>
                </a:solidFill>
              </a:defRPr>
            </a:lvl1pPr>
          </a:lstStyle>
          <a:p>
            <a:pPr/>
            <a:r>
              <a:t>Bass Cad thus inverts X as a complete pitch/time gesture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5" grpId="2"/>
      <p:bldP build="whole" bldLvl="1" animBg="1" rev="0" advAuto="0" spid="467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28480" y="6610773"/>
            <a:ext cx="2587414" cy="2153921"/>
          </a:xfrm>
          <a:prstGeom prst="rect">
            <a:avLst/>
          </a:prstGeom>
          <a:ln w="12700">
            <a:miter lim="400000"/>
          </a:ln>
        </p:spPr>
      </p:pic>
      <p:sp>
        <p:nvSpPr>
          <p:cNvPr id="488" name="C---B---Bb-Ab-G---F#--C A---Ab-G---F---E---Eb--A F#-G---Ab-Bb-B---C----F# Eb-E---F---G---G#-A---Eb"/>
          <p:cNvSpPr txBox="1"/>
          <p:nvPr>
            <p:ph type="title"/>
          </p:nvPr>
        </p:nvSpPr>
        <p:spPr>
          <a:xfrm>
            <a:off x="3129279" y="379306"/>
            <a:ext cx="5689601" cy="3287326"/>
          </a:xfrm>
          <a:prstGeom prst="rect">
            <a:avLst/>
          </a:prstGeom>
        </p:spPr>
        <p:txBody>
          <a:bodyPr/>
          <a:lstStyle/>
          <a:p>
            <a:pPr algn="l">
              <a:defRPr sz="3400"/>
            </a:pPr>
            <a:r>
              <a:t>C---B---Bb-Ab-G---</a:t>
            </a:r>
            <a:r>
              <a:rPr>
                <a:solidFill>
                  <a:srgbClr val="D95000"/>
                </a:solidFill>
              </a:rPr>
              <a:t>F#--C</a:t>
            </a:r>
            <a:br>
              <a:rPr b="0">
                <a:latin typeface="Avenir Book"/>
                <a:ea typeface="Avenir Book"/>
                <a:cs typeface="Avenir Book"/>
                <a:sym typeface="Avenir Book"/>
              </a:rPr>
            </a:br>
            <a:r>
              <a:t>A---Ab-G---F---E---</a:t>
            </a:r>
            <a:r>
              <a:rPr>
                <a:solidFill>
                  <a:srgbClr val="D95000"/>
                </a:solidFill>
              </a:rPr>
              <a:t>Eb--A</a:t>
            </a:r>
            <a:br>
              <a:rPr b="0">
                <a:solidFill>
                  <a:srgbClr val="D95000"/>
                </a:solidFill>
                <a:latin typeface="Avenir Book"/>
                <a:ea typeface="Avenir Book"/>
                <a:cs typeface="Avenir Book"/>
                <a:sym typeface="Avenir Book"/>
              </a:rPr>
            </a:br>
            <a:r>
              <a:t>F#-G---Ab-Bb-B---</a:t>
            </a:r>
            <a:r>
              <a:rPr>
                <a:solidFill>
                  <a:srgbClr val="D95000"/>
                </a:solidFill>
              </a:rPr>
              <a:t>C----F#</a:t>
            </a:r>
            <a:br>
              <a:rPr b="0">
                <a:latin typeface="Avenir Book"/>
                <a:ea typeface="Avenir Book"/>
                <a:cs typeface="Avenir Book"/>
                <a:sym typeface="Avenir Book"/>
              </a:rPr>
            </a:br>
            <a:r>
              <a:t>Eb-E---F---G---G#-</a:t>
            </a:r>
            <a:r>
              <a:rPr>
                <a:solidFill>
                  <a:srgbClr val="D95000"/>
                </a:solidFill>
              </a:rPr>
              <a:t>A---Eb</a:t>
            </a:r>
          </a:p>
        </p:txBody>
      </p:sp>
      <p:pic>
        <p:nvPicPr>
          <p:cNvPr id="489" name="2.png" descr="2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59573" y="3251200"/>
            <a:ext cx="5229014" cy="5852161"/>
          </a:xfrm>
          <a:prstGeom prst="rect">
            <a:avLst/>
          </a:prstGeom>
          <a:ln w="12700">
            <a:miter lim="400000"/>
          </a:ln>
        </p:spPr>
      </p:pic>
      <p:sp>
        <p:nvSpPr>
          <p:cNvPr id="490" name="regular inversion:"/>
          <p:cNvSpPr txBox="1"/>
          <p:nvPr/>
        </p:nvSpPr>
        <p:spPr>
          <a:xfrm>
            <a:off x="446574" y="160443"/>
            <a:ext cx="4695821" cy="690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marL="40639" marR="40639" algn="l" defTabSz="914400">
              <a:defRPr b="1" sz="38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regular inversion:</a:t>
            </a:r>
          </a:p>
        </p:txBody>
      </p:sp>
      <p:sp>
        <p:nvSpPr>
          <p:cNvPr id="491" name="[0369] at I0"/>
          <p:cNvSpPr txBox="1"/>
          <p:nvPr/>
        </p:nvSpPr>
        <p:spPr>
          <a:xfrm>
            <a:off x="9495748" y="2215162"/>
            <a:ext cx="2758137" cy="627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/>
          <a:p>
            <a:pPr marL="40639" marR="40639" algn="l" defTabSz="914400">
              <a:defRPr b="1" sz="34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t>[0369] at I</a:t>
            </a:r>
            <a:r>
              <a:rPr baseline="-5999"/>
              <a:t>0</a:t>
            </a:r>
          </a:p>
        </p:txBody>
      </p:sp>
      <p:sp>
        <p:nvSpPr>
          <p:cNvPr id="492" name="[0369] at IC F#"/>
          <p:cNvSpPr txBox="1"/>
          <p:nvPr/>
        </p:nvSpPr>
        <p:spPr>
          <a:xfrm>
            <a:off x="9495748" y="3822699"/>
            <a:ext cx="3230981" cy="627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/>
          <a:p>
            <a:pPr marL="40639" marR="40639" algn="l" defTabSz="914400">
              <a:defRPr b="1" sz="34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t>[0369] at I</a:t>
            </a:r>
            <a:r>
              <a:rPr baseline="31999"/>
              <a:t>C </a:t>
            </a:r>
            <a:r>
              <a:rPr baseline="-5999"/>
              <a:t>F#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28480" y="6610773"/>
            <a:ext cx="2587414" cy="2153921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Eb-D-Db-C-B-Bb-A Eb-F-F#-G-Ab-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rgbClr val="D95000"/>
                </a:solidFill>
              </a:rPr>
              <a:t>Eb</a:t>
            </a:r>
            <a:r>
              <a:t>-D-Db-C-B-Bb-</a:t>
            </a:r>
            <a:r>
              <a:rPr>
                <a:solidFill>
                  <a:srgbClr val="D95000"/>
                </a:solidFill>
              </a:rPr>
              <a:t>A</a:t>
            </a:r>
            <a:br>
              <a:rPr b="0">
                <a:latin typeface="Avenir Book"/>
                <a:ea typeface="Avenir Book"/>
                <a:cs typeface="Avenir Book"/>
                <a:sym typeface="Avenir Book"/>
              </a:rPr>
            </a:br>
            <a:r>
              <a:rPr>
                <a:solidFill>
                  <a:srgbClr val="D95000"/>
                </a:solidFill>
              </a:rPr>
              <a:t>Eb</a:t>
            </a:r>
            <a:r>
              <a:t>-F-F#-G-Ab-</a:t>
            </a:r>
            <a:r>
              <a:rPr>
                <a:solidFill>
                  <a:srgbClr val="D95000"/>
                </a:solidFill>
                <a:uFill>
                  <a:solidFill>
                    <a:srgbClr val="D95000"/>
                  </a:solidFill>
                </a:uFill>
              </a:rPr>
              <a:t>A</a:t>
            </a:r>
          </a:p>
        </p:txBody>
      </p:sp>
      <p:pic>
        <p:nvPicPr>
          <p:cNvPr id="496" name="2.png" descr="2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359" y="4208497"/>
            <a:ext cx="11054082" cy="30705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Rich_relations_theme.tiff" descr="Rich_relations_them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1017921"/>
            <a:ext cx="12115800" cy="5578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499" name="droppedImage.png" descr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00" y="6797167"/>
            <a:ext cx="12471400" cy="1237701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contextual inversion:"/>
          <p:cNvSpPr txBox="1"/>
          <p:nvPr/>
        </p:nvSpPr>
        <p:spPr>
          <a:xfrm>
            <a:off x="882607" y="126576"/>
            <a:ext cx="5479104" cy="690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marL="40639" marR="40639" algn="l" defTabSz="914400">
              <a:defRPr b="1" sz="38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contextual inversion:</a:t>
            </a:r>
          </a:p>
        </p:txBody>
      </p:sp>
      <p:sp>
        <p:nvSpPr>
          <p:cNvPr id="501" name="Recursive retrograde inversion relations in the theme of…"/>
          <p:cNvSpPr txBox="1"/>
          <p:nvPr/>
        </p:nvSpPr>
        <p:spPr>
          <a:xfrm>
            <a:off x="750422" y="8544983"/>
            <a:ext cx="1106170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>
                <a:latin typeface="Georgia"/>
                <a:ea typeface="Georgia"/>
                <a:cs typeface="Georgia"/>
                <a:sym typeface="Georgia"/>
              </a:defRPr>
            </a:pPr>
            <a:r>
              <a:t>Recursive retrograde inversion relations in the theme of </a:t>
            </a:r>
          </a:p>
          <a:p>
            <a:pPr>
              <a:defRPr i="1" sz="2400">
                <a:latin typeface="Georgia"/>
                <a:ea typeface="Georgia"/>
                <a:cs typeface="Georgia"/>
                <a:sym typeface="Georgia"/>
              </a:defRPr>
            </a:pPr>
            <a:r>
              <a:rPr i="0"/>
              <a:t>György</a:t>
            </a:r>
            <a:r>
              <a:t> </a:t>
            </a:r>
            <a:r>
              <a:rPr i="0"/>
              <a:t>Ligeti’s</a:t>
            </a:r>
            <a:r>
              <a:t> Metamorphoses Nocturnes</a:t>
            </a:r>
          </a:p>
        </p:txBody>
      </p:sp>
      <p:pic>
        <p:nvPicPr>
          <p:cNvPr id="502" name="Metamorphose_th.m4a" descr="Metamorphose_th.m4a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0519833" y="8589433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46999" fill="hold"/>
                                        <p:tgtEl>
                                          <p:spTgt spid="5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50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intervallic structures"/>
          <p:cNvSpPr txBox="1"/>
          <p:nvPr>
            <p:ph type="title"/>
          </p:nvPr>
        </p:nvSpPr>
        <p:spPr>
          <a:xfrm>
            <a:off x="1270000" y="254000"/>
            <a:ext cx="10464800" cy="14351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intervallic structures</a:t>
            </a:r>
          </a:p>
        </p:txBody>
      </p:sp>
      <p:sp>
        <p:nvSpPr>
          <p:cNvPr id="156" name="modeled via Generalized Interval Systems, or GISes…"/>
          <p:cNvSpPr txBox="1"/>
          <p:nvPr>
            <p:ph type="body" idx="1"/>
          </p:nvPr>
        </p:nvSpPr>
        <p:spPr>
          <a:xfrm>
            <a:off x="1270000" y="1879600"/>
            <a:ext cx="10464800" cy="5715000"/>
          </a:xfrm>
          <a:prstGeom prst="rect">
            <a:avLst/>
          </a:prstGeom>
        </p:spPr>
        <p:txBody>
          <a:bodyPr/>
          <a:lstStyle/>
          <a:p>
            <a:pPr/>
            <a:r>
              <a:t>modeled via Generalized Interval Systems, or GISes</a:t>
            </a:r>
          </a:p>
          <a:p>
            <a:pPr lvl="1"/>
            <a:r>
              <a:t>set of elements</a:t>
            </a:r>
          </a:p>
          <a:p>
            <a:pPr lvl="1"/>
            <a:r>
              <a:t>group of intervals</a:t>
            </a:r>
          </a:p>
          <a:p>
            <a:pPr lvl="1"/>
            <a:r>
              <a:t>mapping function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ransformational relationships"/>
          <p:cNvSpPr txBox="1"/>
          <p:nvPr>
            <p:ph type="title"/>
          </p:nvPr>
        </p:nvSpPr>
        <p:spPr>
          <a:xfrm>
            <a:off x="1270000" y="254000"/>
            <a:ext cx="10464800" cy="14351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transformational relationships</a:t>
            </a:r>
          </a:p>
        </p:txBody>
      </p:sp>
      <p:sp>
        <p:nvSpPr>
          <p:cNvPr id="159" name="modeled via transformational networks…"/>
          <p:cNvSpPr txBox="1"/>
          <p:nvPr>
            <p:ph type="body" idx="1"/>
          </p:nvPr>
        </p:nvSpPr>
        <p:spPr>
          <a:xfrm>
            <a:off x="1270000" y="1879600"/>
            <a:ext cx="10464800" cy="6324600"/>
          </a:xfrm>
          <a:prstGeom prst="rect">
            <a:avLst/>
          </a:prstGeom>
        </p:spPr>
        <p:txBody>
          <a:bodyPr/>
          <a:lstStyle/>
          <a:p>
            <a:pPr/>
            <a:r>
              <a:t>modeled via transformational networks</a:t>
            </a:r>
          </a:p>
          <a:p>
            <a:pPr lvl="1"/>
            <a:r>
              <a:t>nodes occupied by musical entities from a set</a:t>
            </a:r>
          </a:p>
          <a:p>
            <a:pPr lvl="1"/>
            <a:r>
              <a:t>arrows represent transformations drawn from semigroup</a:t>
            </a:r>
          </a:p>
          <a:p>
            <a:pPr lvl="1"/>
            <a:r>
              <a:t>all GIS can be represented as a transformational network, but not all of the latter or GIS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ISes"/>
          <p:cNvSpPr txBox="1"/>
          <p:nvPr>
            <p:ph type="title"/>
          </p:nvPr>
        </p:nvSpPr>
        <p:spPr>
          <a:xfrm>
            <a:off x="1270000" y="254000"/>
            <a:ext cx="10464800" cy="14351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GISes</a:t>
            </a:r>
          </a:p>
        </p:txBody>
      </p:sp>
      <p:sp>
        <p:nvSpPr>
          <p:cNvPr id="162" name="set that contains s = space of GIS (S)…"/>
          <p:cNvSpPr txBox="1"/>
          <p:nvPr>
            <p:ph type="body" sz="half" idx="1"/>
          </p:nvPr>
        </p:nvSpPr>
        <p:spPr>
          <a:xfrm>
            <a:off x="977900" y="5448300"/>
            <a:ext cx="10464800" cy="3721100"/>
          </a:xfrm>
          <a:prstGeom prst="rect">
            <a:avLst/>
          </a:prstGeom>
        </p:spPr>
        <p:txBody>
          <a:bodyPr/>
          <a:lstStyle/>
          <a:p>
            <a:pPr lvl="1" marL="0" indent="0" algn="ctr">
              <a:buSzTx/>
              <a:buNone/>
            </a:pPr>
            <a:r>
              <a:t>set that contains s = space of GIS (S)</a:t>
            </a:r>
          </a:p>
          <a:p>
            <a:pPr lvl="1" marL="0" indent="0" algn="ctr">
              <a:buSzTx/>
              <a:buNone/>
            </a:pPr>
            <a:r>
              <a:t>S and t an ordered pair that measures </a:t>
            </a:r>
            <a:r>
              <a:rPr b="1"/>
              <a:t>directed</a:t>
            </a:r>
            <a:r>
              <a:t> intervals: </a:t>
            </a:r>
            <a:r>
              <a:rPr i="1"/>
              <a:t>from</a:t>
            </a:r>
            <a:r>
              <a:t> s to t</a:t>
            </a:r>
          </a:p>
          <a:p>
            <a:pPr lvl="1" marL="0" indent="0" algn="ctr">
              <a:buSzTx/>
              <a:buNone/>
            </a:pPr>
          </a:p>
        </p:txBody>
      </p:sp>
      <p:pic>
        <p:nvPicPr>
          <p:cNvPr id="163" name="Rings F1.1.png" descr="Rings F1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6600" y="1447800"/>
            <a:ext cx="8988301" cy="332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ISes"/>
          <p:cNvSpPr txBox="1"/>
          <p:nvPr>
            <p:ph type="title"/>
          </p:nvPr>
        </p:nvSpPr>
        <p:spPr>
          <a:xfrm>
            <a:off x="1270000" y="254000"/>
            <a:ext cx="10464800" cy="14351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GISes</a:t>
            </a:r>
          </a:p>
        </p:txBody>
      </p:sp>
      <p:sp>
        <p:nvSpPr>
          <p:cNvPr id="166" name="i is a member of a group: IVLS…"/>
          <p:cNvSpPr txBox="1"/>
          <p:nvPr>
            <p:ph type="body" sz="half" idx="1"/>
          </p:nvPr>
        </p:nvSpPr>
        <p:spPr>
          <a:xfrm>
            <a:off x="1003300" y="5130800"/>
            <a:ext cx="10464800" cy="4000500"/>
          </a:xfrm>
          <a:prstGeom prst="rect">
            <a:avLst/>
          </a:prstGeom>
        </p:spPr>
        <p:txBody>
          <a:bodyPr/>
          <a:lstStyle/>
          <a:p>
            <a:pPr lvl="1" marL="0" indent="0" algn="ctr">
              <a:buSzTx/>
              <a:buNone/>
            </a:pPr>
            <a:r>
              <a:t>i is a member of a group: IVLS</a:t>
            </a:r>
          </a:p>
          <a:p>
            <a:pPr lvl="1" marL="0" indent="0" algn="ctr">
              <a:buSzTx/>
              <a:buNone/>
            </a:pPr>
            <a:r>
              <a:t>A group = a set plus a rule that states how any 2 elements in the set may yield a third element</a:t>
            </a:r>
          </a:p>
          <a:p>
            <a:pPr lvl="1" marL="0" indent="0" algn="ctr">
              <a:buSzTx/>
              <a:buNone/>
            </a:pPr>
            <a:r>
              <a:t>Binary composition</a:t>
            </a:r>
          </a:p>
        </p:txBody>
      </p:sp>
      <p:pic>
        <p:nvPicPr>
          <p:cNvPr id="167" name="Rings F1.1.png" descr="Rings F1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6600" y="1447800"/>
            <a:ext cx="8988301" cy="332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roup properties"/>
          <p:cNvSpPr txBox="1"/>
          <p:nvPr>
            <p:ph type="title"/>
          </p:nvPr>
        </p:nvSpPr>
        <p:spPr>
          <a:xfrm>
            <a:off x="1270000" y="0"/>
            <a:ext cx="10464800" cy="11811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Group properties</a:t>
            </a:r>
          </a:p>
        </p:txBody>
      </p:sp>
      <p:sp>
        <p:nvSpPr>
          <p:cNvPr id="170" name="Closure…"/>
          <p:cNvSpPr txBox="1"/>
          <p:nvPr>
            <p:ph type="body" idx="1"/>
          </p:nvPr>
        </p:nvSpPr>
        <p:spPr>
          <a:xfrm>
            <a:off x="1270000" y="1143000"/>
            <a:ext cx="10464800" cy="85471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500"/>
              </a:spcBef>
              <a:defRPr sz="3600"/>
            </a:pPr>
            <a:r>
              <a:t>Closure</a:t>
            </a:r>
          </a:p>
          <a:p>
            <a:pPr lvl="1">
              <a:spcBef>
                <a:spcPts val="1500"/>
              </a:spcBef>
              <a:defRPr sz="3600"/>
            </a:pPr>
            <a:r>
              <a:t>the composition of any 2 elements in the set always yields another element in the set</a:t>
            </a:r>
          </a:p>
          <a:p>
            <a:pPr>
              <a:spcBef>
                <a:spcPts val="1500"/>
              </a:spcBef>
              <a:defRPr sz="3600"/>
            </a:pPr>
            <a:r>
              <a:t>identity element </a:t>
            </a:r>
            <a:r>
              <a:rPr i="1"/>
              <a:t>e</a:t>
            </a:r>
          </a:p>
          <a:p>
            <a:pPr lvl="1">
              <a:spcBef>
                <a:spcPts val="1500"/>
              </a:spcBef>
              <a:defRPr sz="3600"/>
            </a:pPr>
            <a:r>
              <a:t>the composition of any other element </a:t>
            </a:r>
            <a:r>
              <a:rPr i="1"/>
              <a:t>g </a:t>
            </a:r>
            <a:r>
              <a:t>with </a:t>
            </a:r>
            <a:r>
              <a:rPr i="1"/>
              <a:t>e</a:t>
            </a:r>
            <a:r>
              <a:t> yields </a:t>
            </a:r>
            <a:r>
              <a:rPr i="1"/>
              <a:t>g</a:t>
            </a:r>
          </a:p>
          <a:p>
            <a:pPr>
              <a:spcBef>
                <a:spcPts val="1500"/>
              </a:spcBef>
              <a:defRPr sz="3600"/>
            </a:pPr>
            <a:r>
              <a:t>inversivity</a:t>
            </a:r>
          </a:p>
          <a:p>
            <a:pPr lvl="1">
              <a:spcBef>
                <a:spcPts val="1500"/>
              </a:spcBef>
              <a:defRPr sz="3600"/>
            </a:pPr>
            <a:r>
              <a:t>for every element </a:t>
            </a:r>
            <a:r>
              <a:rPr i="1"/>
              <a:t>g</a:t>
            </a:r>
            <a:r>
              <a:t> in the set there exists an element g</a:t>
            </a:r>
            <a:r>
              <a:rPr baseline="31999"/>
              <a:t>–1</a:t>
            </a:r>
            <a:r>
              <a:t> such that </a:t>
            </a:r>
            <a:r>
              <a:rPr i="1"/>
              <a:t>g + </a:t>
            </a:r>
            <a:r>
              <a:t>g</a:t>
            </a:r>
            <a:r>
              <a:rPr baseline="31999"/>
              <a:t>–1</a:t>
            </a:r>
            <a:r>
              <a:t> </a:t>
            </a:r>
            <a:r>
              <a:rPr i="1"/>
              <a:t>= e</a:t>
            </a:r>
          </a:p>
          <a:p>
            <a:pPr>
              <a:spcBef>
                <a:spcPts val="1500"/>
              </a:spcBef>
              <a:defRPr sz="3600"/>
            </a:pPr>
            <a:r>
              <a:t>associativity</a:t>
            </a:r>
          </a:p>
          <a:p>
            <a:pPr lvl="1">
              <a:spcBef>
                <a:spcPts val="1500"/>
              </a:spcBef>
              <a:defRPr sz="3600"/>
            </a:pPr>
            <a:r>
              <a:t>for every 3 elements </a:t>
            </a:r>
            <a:r>
              <a:rPr i="1"/>
              <a:t>f, g, h,</a:t>
            </a:r>
            <a:r>
              <a:t> (</a:t>
            </a:r>
            <a:r>
              <a:rPr i="1"/>
              <a:t>f </a:t>
            </a:r>
            <a:r>
              <a:t>• </a:t>
            </a:r>
            <a:r>
              <a:rPr i="1"/>
              <a:t>g</a:t>
            </a:r>
            <a:r>
              <a:t>)• </a:t>
            </a:r>
            <a:r>
              <a:rPr i="1"/>
              <a:t>h </a:t>
            </a:r>
            <a:r>
              <a:t>= </a:t>
            </a:r>
            <a:r>
              <a:rPr i="1"/>
              <a:t>f </a:t>
            </a:r>
            <a:r>
              <a:t>• (</a:t>
            </a:r>
            <a:r>
              <a:rPr i="1"/>
              <a:t>g </a:t>
            </a:r>
            <a:r>
              <a:t>• </a:t>
            </a:r>
            <a:r>
              <a:rPr i="1"/>
              <a:t>h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Assumptions"/>
          <p:cNvSpPr txBox="1"/>
          <p:nvPr>
            <p:ph type="title"/>
          </p:nvPr>
        </p:nvSpPr>
        <p:spPr>
          <a:xfrm>
            <a:off x="1270000" y="0"/>
            <a:ext cx="10464800" cy="11811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Assumptions</a:t>
            </a:r>
          </a:p>
        </p:txBody>
      </p:sp>
      <p:sp>
        <p:nvSpPr>
          <p:cNvPr id="173" name="No implication of direction or distance; an abstract measurement…"/>
          <p:cNvSpPr txBox="1"/>
          <p:nvPr>
            <p:ph type="body" idx="1"/>
          </p:nvPr>
        </p:nvSpPr>
        <p:spPr>
          <a:xfrm>
            <a:off x="1270000" y="1155700"/>
            <a:ext cx="10464800" cy="85471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500"/>
              </a:spcBef>
              <a:defRPr sz="3600"/>
            </a:pPr>
            <a:r>
              <a:t>No implication of direction or distance; an abstract measurement</a:t>
            </a:r>
          </a:p>
          <a:p>
            <a:pPr>
              <a:spcBef>
                <a:spcPts val="1500"/>
              </a:spcBef>
              <a:defRPr sz="3600"/>
            </a:pPr>
            <a:r>
              <a:t>intervals needn’t be all about distance, but can measure other relations</a:t>
            </a:r>
          </a:p>
          <a:p>
            <a:pPr>
              <a:spcBef>
                <a:spcPts val="1500"/>
              </a:spcBef>
              <a:defRPr sz="3600"/>
            </a:pPr>
            <a:r>
              <a:t>Groups may contain subgroups that articulate structure in various ways</a:t>
            </a:r>
          </a:p>
          <a:p>
            <a:pPr>
              <a:spcBef>
                <a:spcPts val="1500"/>
              </a:spcBef>
              <a:defRPr sz="3600"/>
            </a:pPr>
            <a:r>
              <a:t>Groups may be commutative or noncommutative</a:t>
            </a:r>
          </a:p>
          <a:p>
            <a:pPr>
              <a:spcBef>
                <a:spcPts val="1500"/>
              </a:spcBef>
              <a:defRPr sz="3600"/>
            </a:pPr>
            <a:r>
              <a:t>If groups are isomorphic, they have the same abstract structure</a:t>
            </a:r>
          </a:p>
          <a:p>
            <a:pPr>
              <a:spcBef>
                <a:spcPts val="1500"/>
              </a:spcBef>
              <a:defRPr sz="3600"/>
            </a:pPr>
            <a:r>
              <a:t>a GIS inherits the structural characteristics of its IVLS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